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5" r:id="rId3"/>
    <p:sldId id="274" r:id="rId4"/>
    <p:sldId id="257" r:id="rId5"/>
    <p:sldId id="263" r:id="rId6"/>
    <p:sldId id="262" r:id="rId7"/>
    <p:sldId id="258" r:id="rId8"/>
    <p:sldId id="264" r:id="rId9"/>
    <p:sldId id="268" r:id="rId10"/>
    <p:sldId id="266" r:id="rId11"/>
    <p:sldId id="271" r:id="rId12"/>
    <p:sldId id="265" r:id="rId13"/>
    <p:sldId id="261" r:id="rId14"/>
    <p:sldId id="260" r:id="rId15"/>
    <p:sldId id="270" r:id="rId16"/>
    <p:sldId id="269" r:id="rId17"/>
    <p:sldId id="259" r:id="rId18"/>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900"/>
    <a:srgbClr val="66533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2" d="100"/>
          <a:sy n="72" d="100"/>
        </p:scale>
        <p:origin x="-1242" y="-19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ABCC99B8-7F55-49CE-AD21-65084E0F43C5}" type="datetimeFigureOut">
              <a:rPr lang="ru-RU" smtClean="0"/>
              <a:pPr/>
              <a:t>22.04.2020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3F560B7-B22D-4351-9D3F-79F5827D9BCD}" type="slidenum">
              <a:rPr lang="ru-RU" smtClean="0"/>
              <a:pPr/>
              <a:t>‹#›</a:t>
            </a:fld>
            <a:endParaRPr lang="ru-RU"/>
          </a:p>
        </p:txBody>
      </p:sp>
    </p:spTree>
  </p:cSld>
  <p:clrMapOvr>
    <a:masterClrMapping/>
  </p:clrMapOvr>
  <p:transition advClick="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ABCC99B8-7F55-49CE-AD21-65084E0F43C5}" type="datetimeFigureOut">
              <a:rPr lang="ru-RU" smtClean="0"/>
              <a:pPr/>
              <a:t>22.04.2020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3F560B7-B22D-4351-9D3F-79F5827D9BCD}" type="slidenum">
              <a:rPr lang="ru-RU" smtClean="0"/>
              <a:pPr/>
              <a:t>‹#›</a:t>
            </a:fld>
            <a:endParaRPr lang="ru-RU"/>
          </a:p>
        </p:txBody>
      </p:sp>
    </p:spTree>
  </p:cSld>
  <p:clrMapOvr>
    <a:masterClrMapping/>
  </p:clrMapOvr>
  <p:transition advClick="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ABCC99B8-7F55-49CE-AD21-65084E0F43C5}" type="datetimeFigureOut">
              <a:rPr lang="ru-RU" smtClean="0"/>
              <a:pPr/>
              <a:t>22.04.2020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3F560B7-B22D-4351-9D3F-79F5827D9BCD}" type="slidenum">
              <a:rPr lang="ru-RU" smtClean="0"/>
              <a:pPr/>
              <a:t>‹#›</a:t>
            </a:fld>
            <a:endParaRPr lang="ru-RU"/>
          </a:p>
        </p:txBody>
      </p:sp>
    </p:spTree>
  </p:cSld>
  <p:clrMapOvr>
    <a:masterClrMapping/>
  </p:clrMapOvr>
  <p:transition advClick="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pic>
        <p:nvPicPr>
          <p:cNvPr id="7" name="Рисунок 6" descr="полка.jpg"/>
          <p:cNvPicPr>
            <a:picLocks noChangeAspect="1"/>
          </p:cNvPicPr>
          <p:nvPr userDrawn="1"/>
        </p:nvPicPr>
        <p:blipFill>
          <a:blip r:embed="rId2" cstate="print"/>
          <a:stretch>
            <a:fillRect/>
          </a:stretch>
        </p:blipFill>
        <p:spPr>
          <a:xfrm>
            <a:off x="0" y="0"/>
            <a:ext cx="9036496" cy="6858000"/>
          </a:xfrm>
          <a:prstGeom prst="rect">
            <a:avLst/>
          </a:prstGeom>
        </p:spPr>
      </p:pic>
      <p:pic>
        <p:nvPicPr>
          <p:cNvPr id="8" name="Picture 2" descr="http://nachalo4ka.ru/wp-content/uploads/2014/04/shablon-knigi-prevyu-3.png"/>
          <p:cNvPicPr>
            <a:picLocks noChangeAspect="1" noChangeArrowheads="1"/>
          </p:cNvPicPr>
          <p:nvPr userDrawn="1"/>
        </p:nvPicPr>
        <p:blipFill>
          <a:blip r:embed="rId3" cstate="print"/>
          <a:srcRect l="14563" b="4319"/>
          <a:stretch>
            <a:fillRect/>
          </a:stretch>
        </p:blipFill>
        <p:spPr bwMode="auto">
          <a:xfrm>
            <a:off x="0" y="1700808"/>
            <a:ext cx="9036496" cy="3312368"/>
          </a:xfrm>
          <a:prstGeom prst="rect">
            <a:avLst/>
          </a:prstGeom>
          <a:noFill/>
        </p:spPr>
      </p:pic>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dirty="0" smtClean="0"/>
              <a:t>Образец текста</a:t>
            </a:r>
          </a:p>
          <a:p>
            <a:pPr lvl="1"/>
            <a:r>
              <a:rPr lang="ru-RU" dirty="0" smtClean="0"/>
              <a:t>Второй уровень</a:t>
            </a:r>
          </a:p>
          <a:p>
            <a:pPr lvl="2"/>
            <a:r>
              <a:rPr lang="ru-RU" dirty="0" smtClean="0"/>
              <a:t>Третий уровень</a:t>
            </a:r>
          </a:p>
          <a:p>
            <a:pPr lvl="3"/>
            <a:r>
              <a:rPr lang="ru-RU" dirty="0" smtClean="0"/>
              <a:t>Четвертый уровень</a:t>
            </a:r>
          </a:p>
          <a:p>
            <a:pPr lvl="4"/>
            <a:r>
              <a:rPr lang="ru-RU" dirty="0" smtClean="0"/>
              <a:t>Пятый уровень</a:t>
            </a:r>
            <a:endParaRPr lang="ru-RU" dirty="0"/>
          </a:p>
        </p:txBody>
      </p:sp>
      <p:sp>
        <p:nvSpPr>
          <p:cNvPr id="4" name="Дата 3"/>
          <p:cNvSpPr>
            <a:spLocks noGrp="1"/>
          </p:cNvSpPr>
          <p:nvPr>
            <p:ph type="dt" sz="half" idx="10"/>
          </p:nvPr>
        </p:nvSpPr>
        <p:spPr/>
        <p:txBody>
          <a:bodyPr/>
          <a:lstStyle/>
          <a:p>
            <a:fld id="{ABCC99B8-7F55-49CE-AD21-65084E0F43C5}" type="datetimeFigureOut">
              <a:rPr lang="ru-RU" smtClean="0"/>
              <a:pPr/>
              <a:t>22.04.2020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3F560B7-B22D-4351-9D3F-79F5827D9BCD}" type="slidenum">
              <a:rPr lang="ru-RU" smtClean="0"/>
              <a:pPr/>
              <a:t>‹#›</a:t>
            </a:fld>
            <a:endParaRPr lang="ru-RU"/>
          </a:p>
        </p:txBody>
      </p:sp>
      <p:sp>
        <p:nvSpPr>
          <p:cNvPr id="9" name="Рамка 8"/>
          <p:cNvSpPr/>
          <p:nvPr userDrawn="1"/>
        </p:nvSpPr>
        <p:spPr>
          <a:xfrm>
            <a:off x="0" y="0"/>
            <a:ext cx="9144000" cy="6858000"/>
          </a:xfrm>
          <a:prstGeom prst="frame">
            <a:avLst>
              <a:gd name="adj1" fmla="val 1238"/>
            </a:avLst>
          </a:prstGeom>
          <a:solidFill>
            <a:srgbClr val="665338"/>
          </a:solidFill>
          <a:ln>
            <a:noFill/>
          </a:ln>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tx1"/>
              </a:solidFill>
            </a:endParaRPr>
          </a:p>
        </p:txBody>
      </p:sp>
    </p:spTree>
  </p:cSld>
  <p:clrMapOvr>
    <a:masterClrMapping/>
  </p:clrMapOvr>
  <p:transition advClick="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pic>
        <p:nvPicPr>
          <p:cNvPr id="7" name="Рисунок 6" descr="книга.jpg"/>
          <p:cNvPicPr>
            <a:picLocks noChangeAspect="1"/>
          </p:cNvPicPr>
          <p:nvPr userDrawn="1"/>
        </p:nvPicPr>
        <p:blipFill>
          <a:blip r:embed="rId2" cstate="print"/>
          <a:stretch>
            <a:fillRect/>
          </a:stretch>
        </p:blipFill>
        <p:spPr>
          <a:xfrm>
            <a:off x="22939" y="0"/>
            <a:ext cx="9098122" cy="6741368"/>
          </a:xfrm>
          <a:prstGeom prst="rect">
            <a:avLst/>
          </a:prstGeom>
        </p:spPr>
      </p:pic>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ABCC99B8-7F55-49CE-AD21-65084E0F43C5}" type="datetimeFigureOut">
              <a:rPr lang="ru-RU" smtClean="0"/>
              <a:pPr/>
              <a:t>22.04.2020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3F560B7-B22D-4351-9D3F-79F5827D9BCD}" type="slidenum">
              <a:rPr lang="ru-RU" smtClean="0"/>
              <a:pPr/>
              <a:t>‹#›</a:t>
            </a:fld>
            <a:endParaRPr lang="ru-RU"/>
          </a:p>
        </p:txBody>
      </p:sp>
      <p:sp>
        <p:nvSpPr>
          <p:cNvPr id="8" name="Рамка 7"/>
          <p:cNvSpPr/>
          <p:nvPr userDrawn="1"/>
        </p:nvSpPr>
        <p:spPr>
          <a:xfrm>
            <a:off x="0" y="0"/>
            <a:ext cx="9144000" cy="6858000"/>
          </a:xfrm>
          <a:prstGeom prst="frame">
            <a:avLst>
              <a:gd name="adj1" fmla="val 1238"/>
            </a:avLst>
          </a:prstGeom>
          <a:solidFill>
            <a:srgbClr val="665338"/>
          </a:solidFill>
          <a:ln>
            <a:noFill/>
          </a:ln>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tx1"/>
              </a:solidFill>
            </a:endParaRPr>
          </a:p>
        </p:txBody>
      </p:sp>
    </p:spTree>
  </p:cSld>
  <p:clrMapOvr>
    <a:masterClrMapping/>
  </p:clrMapOvr>
  <p:transition advClick="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ABCC99B8-7F55-49CE-AD21-65084E0F43C5}" type="datetimeFigureOut">
              <a:rPr lang="ru-RU" smtClean="0"/>
              <a:pPr/>
              <a:t>22.04.2020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3F560B7-B22D-4351-9D3F-79F5827D9BCD}" type="slidenum">
              <a:rPr lang="ru-RU" smtClean="0"/>
              <a:pPr/>
              <a:t>‹#›</a:t>
            </a:fld>
            <a:endParaRPr lang="ru-RU"/>
          </a:p>
        </p:txBody>
      </p:sp>
    </p:spTree>
  </p:cSld>
  <p:clrMapOvr>
    <a:masterClrMapping/>
  </p:clrMapOvr>
  <p:transition advClick="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ABCC99B8-7F55-49CE-AD21-65084E0F43C5}" type="datetimeFigureOut">
              <a:rPr lang="ru-RU" smtClean="0"/>
              <a:pPr/>
              <a:t>22.04.2020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3F560B7-B22D-4351-9D3F-79F5827D9BCD}" type="slidenum">
              <a:rPr lang="ru-RU" smtClean="0"/>
              <a:pPr/>
              <a:t>‹#›</a:t>
            </a:fld>
            <a:endParaRPr lang="ru-RU"/>
          </a:p>
        </p:txBody>
      </p:sp>
    </p:spTree>
  </p:cSld>
  <p:clrMapOvr>
    <a:masterClrMapping/>
  </p:clrMapOvr>
  <p:transition advClick="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ABCC99B8-7F55-49CE-AD21-65084E0F43C5}" type="datetimeFigureOut">
              <a:rPr lang="ru-RU" smtClean="0"/>
              <a:pPr/>
              <a:t>22.04.2020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3F560B7-B22D-4351-9D3F-79F5827D9BCD}" type="slidenum">
              <a:rPr lang="ru-RU" smtClean="0"/>
              <a:pPr/>
              <a:t>‹#›</a:t>
            </a:fld>
            <a:endParaRPr lang="ru-RU"/>
          </a:p>
        </p:txBody>
      </p:sp>
    </p:spTree>
  </p:cSld>
  <p:clrMapOvr>
    <a:masterClrMapping/>
  </p:clrMapOvr>
  <p:transition advClick="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ABCC99B8-7F55-49CE-AD21-65084E0F43C5}" type="datetimeFigureOut">
              <a:rPr lang="ru-RU" smtClean="0"/>
              <a:pPr/>
              <a:t>22.04.2020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3F560B7-B22D-4351-9D3F-79F5827D9BCD}" type="slidenum">
              <a:rPr lang="ru-RU" smtClean="0"/>
              <a:pPr/>
              <a:t>‹#›</a:t>
            </a:fld>
            <a:endParaRPr lang="ru-RU"/>
          </a:p>
        </p:txBody>
      </p:sp>
    </p:spTree>
  </p:cSld>
  <p:clrMapOvr>
    <a:masterClrMapping/>
  </p:clrMapOvr>
  <p:transition advClick="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ABCC99B8-7F55-49CE-AD21-65084E0F43C5}" type="datetimeFigureOut">
              <a:rPr lang="ru-RU" smtClean="0"/>
              <a:pPr/>
              <a:t>22.04.2020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3F560B7-B22D-4351-9D3F-79F5827D9BCD}" type="slidenum">
              <a:rPr lang="ru-RU" smtClean="0"/>
              <a:pPr/>
              <a:t>‹#›</a:t>
            </a:fld>
            <a:endParaRPr lang="ru-RU"/>
          </a:p>
        </p:txBody>
      </p:sp>
    </p:spTree>
  </p:cSld>
  <p:clrMapOvr>
    <a:masterClrMapping/>
  </p:clrMapOvr>
  <p:transition advClick="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ABCC99B8-7F55-49CE-AD21-65084E0F43C5}" type="datetimeFigureOut">
              <a:rPr lang="ru-RU" smtClean="0"/>
              <a:pPr/>
              <a:t>22.04.2020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3F560B7-B22D-4351-9D3F-79F5827D9BCD}" type="slidenum">
              <a:rPr lang="ru-RU" smtClean="0"/>
              <a:pPr/>
              <a:t>‹#›</a:t>
            </a:fld>
            <a:endParaRPr lang="ru-RU"/>
          </a:p>
        </p:txBody>
      </p:sp>
    </p:spTree>
  </p:cSld>
  <p:clrMapOvr>
    <a:masterClrMapping/>
  </p:clrMapOvr>
  <p:transition advClick="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BCC99B8-7F55-49CE-AD21-65084E0F43C5}" type="datetimeFigureOut">
              <a:rPr lang="ru-RU" smtClean="0"/>
              <a:pPr/>
              <a:t>22.04.2020</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3F560B7-B22D-4351-9D3F-79F5827D9BCD}" type="slidenum">
              <a:rPr lang="ru-RU" smtClean="0"/>
              <a:pPr/>
              <a:t>‹#›</a:t>
            </a:fld>
            <a:endParaRPr lang="ru-RU"/>
          </a:p>
        </p:txBody>
      </p:sp>
      <p:sp>
        <p:nvSpPr>
          <p:cNvPr id="8" name="Рамка 7"/>
          <p:cNvSpPr/>
          <p:nvPr userDrawn="1"/>
        </p:nvSpPr>
        <p:spPr>
          <a:xfrm>
            <a:off x="0" y="0"/>
            <a:ext cx="9144000" cy="6858000"/>
          </a:xfrm>
          <a:prstGeom prst="frame">
            <a:avLst>
              <a:gd name="adj1" fmla="val 1238"/>
            </a:avLst>
          </a:prstGeom>
          <a:solidFill>
            <a:srgbClr val="665338"/>
          </a:solidFill>
          <a:ln>
            <a:noFill/>
          </a:ln>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tx1"/>
              </a:solidFill>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advClick="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Layout" Target="../slideLayouts/slideLayout1.xml"/><Relationship Id="rId5" Type="http://schemas.openxmlformats.org/officeDocument/2006/relationships/image" Target="../media/image9.jpeg"/><Relationship Id="rId4" Type="http://schemas.openxmlformats.org/officeDocument/2006/relationships/image" Target="../media/image8.jpeg"/></Relationships>
</file>

<file path=ppt/slides/_rels/slide10.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slide" Target="slide4.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slide" Target="slide4.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slide" Target="slide4.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slide" Target="slide4.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slide" Target="slide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slide" Target="slide4.xml"/><Relationship Id="rId1" Type="http://schemas.openxmlformats.org/officeDocument/2006/relationships/slideLayout" Target="../slideLayouts/slideLayout3.xml"/><Relationship Id="rId4" Type="http://schemas.openxmlformats.org/officeDocument/2006/relationships/image" Target="../media/image37.jpeg"/></Relationships>
</file>

<file path=ppt/slides/_rels/slide16.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slide" Target="slide4.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8" Type="http://schemas.openxmlformats.org/officeDocument/2006/relationships/hyperlink" Target="http://skazvikt.ucoz.ru/_pu/14/37443327.jpg" TargetMode="External"/><Relationship Id="rId13" Type="http://schemas.openxmlformats.org/officeDocument/2006/relationships/hyperlink" Target="http://e-libra.ru/files/cache1/203849/i_022.jpg" TargetMode="External"/><Relationship Id="rId18" Type="http://schemas.openxmlformats.org/officeDocument/2006/relationships/hyperlink" Target="http://www.librius.net/i/22/65422/i_010.jpg" TargetMode="External"/><Relationship Id="rId3" Type="http://schemas.openxmlformats.org/officeDocument/2006/relationships/hyperlink" Target="http://www.tetsystems.com/typo3temp/pics/238506b31a.jpg" TargetMode="External"/><Relationship Id="rId21" Type="http://schemas.openxmlformats.org/officeDocument/2006/relationships/hyperlink" Target="http://aria-art.ru/0/O/Oseeva%20V.%20Sinie%20list'ja%20(E.%20Karpovich)/16.jpg" TargetMode="External"/><Relationship Id="rId7" Type="http://schemas.openxmlformats.org/officeDocument/2006/relationships/hyperlink" Target="http://www.planetaskazok.ru/images/stories/oseeva/sinie_listya/img_008.jpg" TargetMode="External"/><Relationship Id="rId12" Type="http://schemas.openxmlformats.org/officeDocument/2006/relationships/hyperlink" Target="http://fs00.infourok.ru/images/doc/307/306844/2/img6.jpg" TargetMode="External"/><Relationship Id="rId17" Type="http://schemas.openxmlformats.org/officeDocument/2006/relationships/hyperlink" Target="http://fs00.infourok.ru/images/doc/220/7409/4/img9.jpg" TargetMode="External"/><Relationship Id="rId25" Type="http://schemas.openxmlformats.org/officeDocument/2006/relationships/hyperlink" Target="http://samizdatt.net/uploads/posts/2016-01/1453235465_starikimalvoron.jpg" TargetMode="External"/><Relationship Id="rId2" Type="http://schemas.openxmlformats.org/officeDocument/2006/relationships/hyperlink" Target="http://www.clipartpal.com/_thumbs/pd/open_face_book_blank_T.png" TargetMode="External"/><Relationship Id="rId16" Type="http://schemas.openxmlformats.org/officeDocument/2006/relationships/hyperlink" Target="http://www.e-reading.mobi/illustrations/137/137772-i_040.jpg" TargetMode="External"/><Relationship Id="rId20" Type="http://schemas.openxmlformats.org/officeDocument/2006/relationships/hyperlink" Target="http://s020.radikal.ru/i719/1301/e3/b59b06ce3ae4.jpg" TargetMode="External"/><Relationship Id="rId1" Type="http://schemas.openxmlformats.org/officeDocument/2006/relationships/slideLayout" Target="../slideLayouts/slideLayout7.xml"/><Relationship Id="rId6" Type="http://schemas.openxmlformats.org/officeDocument/2006/relationships/hyperlink" Target="http://www.planetaskazok.ru/images/stories/oseeva/sinie_listya/img_057.jpg" TargetMode="External"/><Relationship Id="rId11" Type="http://schemas.openxmlformats.org/officeDocument/2006/relationships/hyperlink" Target="http://pro-razvitie.ru/upload/blogs/bf13fcda773c8f255d37cd6f7156e63d.jpg" TargetMode="External"/><Relationship Id="rId24" Type="http://schemas.openxmlformats.org/officeDocument/2006/relationships/hyperlink" Target="http://nevinka.library.ru/img/oseeva-1-203-2.jpg" TargetMode="External"/><Relationship Id="rId5" Type="http://schemas.openxmlformats.org/officeDocument/2006/relationships/hyperlink" Target="http://www.planetaskazok.ru/images/stories/oseeva/sinie_listya/img_056.jpg" TargetMode="External"/><Relationship Id="rId15" Type="http://schemas.openxmlformats.org/officeDocument/2006/relationships/hyperlink" Target="http://images.mreadz.net/104/103057/37.jpg" TargetMode="External"/><Relationship Id="rId23" Type="http://schemas.openxmlformats.org/officeDocument/2006/relationships/hyperlink" Target="http://content.foto.mail.ru/mail/polepic/2/i-60.jpg-" TargetMode="External"/><Relationship Id="rId10" Type="http://schemas.openxmlformats.org/officeDocument/2006/relationships/hyperlink" Target="http://www.e-reading.life/illustrations/137/137772-i_059.jpg" TargetMode="External"/><Relationship Id="rId19" Type="http://schemas.openxmlformats.org/officeDocument/2006/relationships/hyperlink" Target="http://nachalo4ka.ru/wp-content/uploads/2014/04/shablon-knigi-prevyu-3.png" TargetMode="External"/><Relationship Id="rId4" Type="http://schemas.openxmlformats.org/officeDocument/2006/relationships/hyperlink" Target="http://booksbunker.com/get_binary/507f2dfd67b0c.fb2/i_043.jpg/1" TargetMode="External"/><Relationship Id="rId9" Type="http://schemas.openxmlformats.org/officeDocument/2006/relationships/hyperlink" Target="http://www.&#1089;&#1082;&#1072;&#1079;&#1082;&#1080;&#1086;&#1085;&#1083;&#1072;&#1081;&#1085;.&#1088;&#1092;/uploads/1/0/5/8/10580347/9984682_orig.jpg" TargetMode="External"/><Relationship Id="rId14" Type="http://schemas.openxmlformats.org/officeDocument/2006/relationships/hyperlink" Target="http://aria-art.ru/0/O/Oseeva%20V.%20Sinie%20list'ja%20(E.%20Karpovich)/21.jpg" TargetMode="External"/><Relationship Id="rId22" Type="http://schemas.openxmlformats.org/officeDocument/2006/relationships/hyperlink" Target="http://img-fotki.yandex.ru/get/6712/154981744.56/0_b862d_f470b215_XL.jpg"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13.jpeg"/><Relationship Id="rId13" Type="http://schemas.openxmlformats.org/officeDocument/2006/relationships/image" Target="../media/image16.jpeg"/><Relationship Id="rId18" Type="http://schemas.openxmlformats.org/officeDocument/2006/relationships/image" Target="../media/image19.jpeg"/><Relationship Id="rId26" Type="http://schemas.openxmlformats.org/officeDocument/2006/relationships/slide" Target="slide16.xml"/><Relationship Id="rId3" Type="http://schemas.openxmlformats.org/officeDocument/2006/relationships/image" Target="../media/image11.jpeg"/><Relationship Id="rId21" Type="http://schemas.openxmlformats.org/officeDocument/2006/relationships/image" Target="../media/image20.jpeg"/><Relationship Id="rId7" Type="http://schemas.openxmlformats.org/officeDocument/2006/relationships/slide" Target="slide8.xml"/><Relationship Id="rId12" Type="http://schemas.openxmlformats.org/officeDocument/2006/relationships/slide" Target="slide10.xml"/><Relationship Id="rId17" Type="http://schemas.openxmlformats.org/officeDocument/2006/relationships/slide" Target="slide12.xml"/><Relationship Id="rId25" Type="http://schemas.openxmlformats.org/officeDocument/2006/relationships/image" Target="../media/image22.jpeg"/><Relationship Id="rId2" Type="http://schemas.openxmlformats.org/officeDocument/2006/relationships/slide" Target="slide5.xml"/><Relationship Id="rId16" Type="http://schemas.openxmlformats.org/officeDocument/2006/relationships/image" Target="../media/image18.gif"/><Relationship Id="rId20" Type="http://schemas.openxmlformats.org/officeDocument/2006/relationships/slide" Target="slide13.xml"/><Relationship Id="rId1" Type="http://schemas.openxmlformats.org/officeDocument/2006/relationships/slideLayout" Target="../slideLayouts/slideLayout2.xml"/><Relationship Id="rId6" Type="http://schemas.openxmlformats.org/officeDocument/2006/relationships/slide" Target="slide7.xml"/><Relationship Id="rId11" Type="http://schemas.openxmlformats.org/officeDocument/2006/relationships/image" Target="../media/image15.jpeg"/><Relationship Id="rId24" Type="http://schemas.openxmlformats.org/officeDocument/2006/relationships/slide" Target="slide15.xml"/><Relationship Id="rId5" Type="http://schemas.openxmlformats.org/officeDocument/2006/relationships/image" Target="../media/image12.jpeg"/><Relationship Id="rId15" Type="http://schemas.openxmlformats.org/officeDocument/2006/relationships/image" Target="../media/image17.jpeg"/><Relationship Id="rId23" Type="http://schemas.openxmlformats.org/officeDocument/2006/relationships/image" Target="../media/image21.jpeg"/><Relationship Id="rId10" Type="http://schemas.openxmlformats.org/officeDocument/2006/relationships/slide" Target="slide9.xml"/><Relationship Id="rId19" Type="http://schemas.openxmlformats.org/officeDocument/2006/relationships/image" Target="../media/image8.jpeg"/><Relationship Id="rId4" Type="http://schemas.openxmlformats.org/officeDocument/2006/relationships/slide" Target="slide6.xml"/><Relationship Id="rId9" Type="http://schemas.openxmlformats.org/officeDocument/2006/relationships/image" Target="../media/image14.jpeg"/><Relationship Id="rId14" Type="http://schemas.openxmlformats.org/officeDocument/2006/relationships/slide" Target="slide11.xml"/><Relationship Id="rId22" Type="http://schemas.openxmlformats.org/officeDocument/2006/relationships/slide" Target="slide14.xml"/><Relationship Id="rId27" Type="http://schemas.openxmlformats.org/officeDocument/2006/relationships/image" Target="../media/image23.jpeg"/></Relationships>
</file>

<file path=ppt/slides/_rels/slide5.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slide" Target="slide4.xml"/><Relationship Id="rId1" Type="http://schemas.openxmlformats.org/officeDocument/2006/relationships/slideLayout" Target="../slideLayouts/slideLayout3.xml"/><Relationship Id="rId4" Type="http://schemas.openxmlformats.org/officeDocument/2006/relationships/image" Target="../media/image25.jpeg"/></Relationships>
</file>

<file path=ppt/slides/_rels/slide6.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slide" Target="slide4.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slide" Target="slide4.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slide" Target="slide4.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slide" Target="slide4.xml"/><Relationship Id="rId1" Type="http://schemas.openxmlformats.org/officeDocument/2006/relationships/slideLayout" Target="../slideLayouts/slideLayout3.xml"/><Relationship Id="rId4" Type="http://schemas.openxmlformats.org/officeDocument/2006/relationships/image" Target="../media/image30.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TextBox 28"/>
          <p:cNvSpPr txBox="1"/>
          <p:nvPr/>
        </p:nvSpPr>
        <p:spPr>
          <a:xfrm>
            <a:off x="3347864" y="188640"/>
            <a:ext cx="3312368" cy="707886"/>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r>
              <a:rPr lang="ru-RU" sz="2000" b="1" dirty="0" smtClean="0">
                <a:solidFill>
                  <a:srgbClr val="7030A0"/>
                </a:solidFill>
              </a:rPr>
              <a:t>Внеклассное чтение 1 класс УМК «Школа России»</a:t>
            </a:r>
            <a:endParaRPr lang="ru-RU" sz="2000" b="1" dirty="0">
              <a:solidFill>
                <a:srgbClr val="7030A0"/>
              </a:solidFill>
            </a:endParaRPr>
          </a:p>
        </p:txBody>
      </p:sp>
      <p:grpSp>
        <p:nvGrpSpPr>
          <p:cNvPr id="40" name="Группа 39"/>
          <p:cNvGrpSpPr/>
          <p:nvPr/>
        </p:nvGrpSpPr>
        <p:grpSpPr>
          <a:xfrm>
            <a:off x="2195736" y="1628800"/>
            <a:ext cx="5693976" cy="3456384"/>
            <a:chOff x="2195736" y="1628800"/>
            <a:chExt cx="5693976" cy="3456384"/>
          </a:xfrm>
        </p:grpSpPr>
        <p:pic>
          <p:nvPicPr>
            <p:cNvPr id="18434" name="Picture 2" descr="http://www.clipartpal.com/_thumbs/pd/open_face_book_blank_T.png"/>
            <p:cNvPicPr>
              <a:picLocks noChangeAspect="1" noChangeArrowheads="1"/>
            </p:cNvPicPr>
            <p:nvPr/>
          </p:nvPicPr>
          <p:blipFill>
            <a:blip r:embed="rId2" cstate="print"/>
            <a:srcRect/>
            <a:stretch>
              <a:fillRect/>
            </a:stretch>
          </p:blipFill>
          <p:spPr bwMode="auto">
            <a:xfrm>
              <a:off x="2195736" y="1628800"/>
              <a:ext cx="5693976" cy="3456384"/>
            </a:xfrm>
            <a:prstGeom prst="rect">
              <a:avLst/>
            </a:prstGeom>
            <a:noFill/>
          </p:spPr>
        </p:pic>
        <p:sp>
          <p:nvSpPr>
            <p:cNvPr id="31" name="TextBox 30"/>
            <p:cNvSpPr txBox="1"/>
            <p:nvPr/>
          </p:nvSpPr>
          <p:spPr>
            <a:xfrm>
              <a:off x="5220072" y="1700808"/>
              <a:ext cx="2088232" cy="1015663"/>
            </a:xfrm>
            <a:prstGeom prst="rect">
              <a:avLst/>
            </a:prstGeom>
            <a:noFill/>
          </p:spPr>
          <p:txBody>
            <a:bodyPr wrap="square" rtlCol="0">
              <a:spAutoFit/>
            </a:bodyPr>
            <a:lstStyle/>
            <a:p>
              <a:r>
                <a:rPr lang="ru-RU" sz="2000" b="1" dirty="0" smtClean="0">
                  <a:solidFill>
                    <a:srgbClr val="0070C0"/>
                  </a:solidFill>
                </a:rPr>
                <a:t>Валентина Александровна Осеева</a:t>
              </a:r>
            </a:p>
          </p:txBody>
        </p:sp>
        <p:sp>
          <p:nvSpPr>
            <p:cNvPr id="32" name="TextBox 31"/>
            <p:cNvSpPr txBox="1"/>
            <p:nvPr/>
          </p:nvSpPr>
          <p:spPr>
            <a:xfrm>
              <a:off x="5292080" y="2780928"/>
              <a:ext cx="2232248" cy="707886"/>
            </a:xfrm>
            <a:prstGeom prst="rect">
              <a:avLst/>
            </a:prstGeom>
            <a:noFill/>
          </p:spPr>
          <p:txBody>
            <a:bodyPr wrap="square" rtlCol="0">
              <a:spAutoFit/>
            </a:bodyPr>
            <a:lstStyle/>
            <a:p>
              <a:r>
                <a:rPr lang="ru-RU" sz="4000" b="1" i="1" dirty="0" smtClean="0">
                  <a:solidFill>
                    <a:srgbClr val="FF0000"/>
                  </a:solidFill>
                </a:rPr>
                <a:t>Рассказы</a:t>
              </a:r>
              <a:endParaRPr lang="ru-RU" sz="4000" b="1" i="1" dirty="0">
                <a:solidFill>
                  <a:srgbClr val="FF0000"/>
                </a:solidFill>
              </a:endParaRPr>
            </a:p>
          </p:txBody>
        </p:sp>
        <p:pic>
          <p:nvPicPr>
            <p:cNvPr id="18438" name="Picture 6" descr="http://nevinka.library.ru/img/oseeva-1-203-2.jpg"/>
            <p:cNvPicPr>
              <a:picLocks noChangeAspect="1" noChangeArrowheads="1"/>
            </p:cNvPicPr>
            <p:nvPr/>
          </p:nvPicPr>
          <p:blipFill>
            <a:blip r:embed="rId3" cstate="print"/>
            <a:srcRect/>
            <a:stretch>
              <a:fillRect/>
            </a:stretch>
          </p:blipFill>
          <p:spPr bwMode="auto">
            <a:xfrm flipH="1">
              <a:off x="2627784" y="1988840"/>
              <a:ext cx="2304256" cy="2736304"/>
            </a:xfrm>
            <a:prstGeom prst="rect">
              <a:avLst/>
            </a:prstGeom>
            <a:noFill/>
          </p:spPr>
        </p:pic>
        <p:pic>
          <p:nvPicPr>
            <p:cNvPr id="37" name="Picture 4" descr="http://kidreader.ru/sites/default/files/1347detlit_middle.jpg"/>
            <p:cNvPicPr>
              <a:picLocks noChangeAspect="1" noChangeArrowheads="1"/>
            </p:cNvPicPr>
            <p:nvPr/>
          </p:nvPicPr>
          <p:blipFill>
            <a:blip r:embed="rId4" cstate="print"/>
            <a:srcRect l="15120" t="5419" r="14321" b="7872"/>
            <a:stretch>
              <a:fillRect/>
            </a:stretch>
          </p:blipFill>
          <p:spPr bwMode="auto">
            <a:xfrm>
              <a:off x="7092280" y="1772816"/>
              <a:ext cx="378042" cy="432048"/>
            </a:xfrm>
            <a:prstGeom prst="rect">
              <a:avLst/>
            </a:prstGeom>
            <a:noFill/>
          </p:spPr>
        </p:pic>
        <p:pic>
          <p:nvPicPr>
            <p:cNvPr id="39" name="Picture 8" descr="http://samizdatt.net/uploads/posts/2016-01/1453235465_starikimalvoron.jpg"/>
            <p:cNvPicPr>
              <a:picLocks noChangeAspect="1" noChangeArrowheads="1"/>
            </p:cNvPicPr>
            <p:nvPr/>
          </p:nvPicPr>
          <p:blipFill>
            <a:blip r:embed="rId5" cstate="print"/>
            <a:srcRect r="8933"/>
            <a:stretch>
              <a:fillRect/>
            </a:stretch>
          </p:blipFill>
          <p:spPr bwMode="auto">
            <a:xfrm>
              <a:off x="5508104" y="3573016"/>
              <a:ext cx="1656184" cy="1358071"/>
            </a:xfrm>
            <a:prstGeom prst="rect">
              <a:avLst/>
            </a:prstGeom>
            <a:noFill/>
          </p:spPr>
        </p:pic>
      </p:gr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467544" y="620688"/>
            <a:ext cx="4032448" cy="3416320"/>
          </a:xfrm>
          <a:prstGeom prst="rect">
            <a:avLst/>
          </a:prstGeom>
        </p:spPr>
        <p:txBody>
          <a:bodyPr wrap="square">
            <a:spAutoFit/>
          </a:bodyPr>
          <a:lstStyle/>
          <a:p>
            <a:pPr lvl="0" eaLnBrk="0" fontAlgn="base" hangingPunct="0">
              <a:spcBef>
                <a:spcPct val="0"/>
              </a:spcBef>
              <a:spcAft>
                <a:spcPct val="0"/>
              </a:spcAft>
            </a:pPr>
            <a:r>
              <a:rPr lang="ru-RU" dirty="0" smtClean="0">
                <a:latin typeface="Arial" charset="0"/>
                <a:cs typeface="Arial" charset="0"/>
              </a:rPr>
              <a:t>Проснулся </a:t>
            </a:r>
            <a:r>
              <a:rPr lang="ru-RU" dirty="0" err="1" smtClean="0">
                <a:latin typeface="Arial" charset="0"/>
                <a:cs typeface="Arial" charset="0"/>
              </a:rPr>
              <a:t>Юрик</a:t>
            </a:r>
            <a:r>
              <a:rPr lang="ru-RU" dirty="0" smtClean="0">
                <a:latin typeface="Arial" charset="0"/>
                <a:cs typeface="Arial" charset="0"/>
              </a:rPr>
              <a:t> утром. Посмотрел в окно. Солнце светит. Денёк хороший.</a:t>
            </a:r>
          </a:p>
          <a:p>
            <a:pPr lvl="0" eaLnBrk="0" fontAlgn="base" hangingPunct="0">
              <a:spcBef>
                <a:spcPct val="0"/>
              </a:spcBef>
              <a:spcAft>
                <a:spcPct val="0"/>
              </a:spcAft>
            </a:pPr>
            <a:r>
              <a:rPr lang="ru-RU" dirty="0" smtClean="0">
                <a:latin typeface="Arial" charset="0"/>
                <a:cs typeface="Arial" charset="0"/>
              </a:rPr>
              <a:t>И захотелось мальчику самому что-нибудь хорошее сделать.</a:t>
            </a:r>
          </a:p>
          <a:p>
            <a:pPr lvl="0" eaLnBrk="0" fontAlgn="base" hangingPunct="0">
              <a:spcBef>
                <a:spcPct val="0"/>
              </a:spcBef>
              <a:spcAft>
                <a:spcPct val="0"/>
              </a:spcAft>
            </a:pPr>
            <a:r>
              <a:rPr lang="ru-RU" dirty="0" smtClean="0">
                <a:latin typeface="Arial" charset="0"/>
                <a:cs typeface="Arial" charset="0"/>
              </a:rPr>
              <a:t>Вот сидит он и думает:</a:t>
            </a:r>
          </a:p>
          <a:p>
            <a:pPr lvl="0" eaLnBrk="0" fontAlgn="base" hangingPunct="0">
              <a:spcBef>
                <a:spcPct val="0"/>
              </a:spcBef>
              <a:spcAft>
                <a:spcPct val="0"/>
              </a:spcAft>
            </a:pPr>
            <a:r>
              <a:rPr lang="ru-RU" dirty="0" smtClean="0">
                <a:latin typeface="Arial" charset="0"/>
                <a:cs typeface="Arial" charset="0"/>
              </a:rPr>
              <a:t>“Что, если б моя сестрёнка тонула, а я бы её спас!”</a:t>
            </a:r>
          </a:p>
          <a:p>
            <a:pPr lvl="0" eaLnBrk="0" fontAlgn="base" hangingPunct="0">
              <a:spcBef>
                <a:spcPct val="0"/>
              </a:spcBef>
              <a:spcAft>
                <a:spcPct val="0"/>
              </a:spcAft>
            </a:pPr>
            <a:r>
              <a:rPr lang="ru-RU" dirty="0" smtClean="0">
                <a:latin typeface="Arial" charset="0"/>
                <a:cs typeface="Arial" charset="0"/>
              </a:rPr>
              <a:t>А сестрёнка тут как тут:</a:t>
            </a:r>
          </a:p>
          <a:p>
            <a:pPr lvl="0" eaLnBrk="0" fontAlgn="base" hangingPunct="0">
              <a:spcBef>
                <a:spcPct val="0"/>
              </a:spcBef>
              <a:spcAft>
                <a:spcPct val="0"/>
              </a:spcAft>
            </a:pPr>
            <a:r>
              <a:rPr lang="ru-RU" dirty="0" smtClean="0">
                <a:latin typeface="Arial" charset="0"/>
                <a:cs typeface="Arial" charset="0"/>
              </a:rPr>
              <a:t>- Погуляй со мной, Юра!</a:t>
            </a:r>
          </a:p>
          <a:p>
            <a:pPr lvl="0" eaLnBrk="0" fontAlgn="base" hangingPunct="0">
              <a:spcBef>
                <a:spcPct val="0"/>
              </a:spcBef>
              <a:spcAft>
                <a:spcPct val="0"/>
              </a:spcAft>
            </a:pPr>
            <a:r>
              <a:rPr lang="ru-RU" dirty="0" smtClean="0">
                <a:latin typeface="Arial" charset="0"/>
                <a:cs typeface="Arial" charset="0"/>
              </a:rPr>
              <a:t>- Уходи, не мешай думать! Обиделась сестрёнка, отошла.  </a:t>
            </a:r>
          </a:p>
        </p:txBody>
      </p:sp>
      <p:sp>
        <p:nvSpPr>
          <p:cNvPr id="5" name="Прямоугольник 4"/>
          <p:cNvSpPr/>
          <p:nvPr/>
        </p:nvSpPr>
        <p:spPr>
          <a:xfrm>
            <a:off x="4716016" y="332656"/>
            <a:ext cx="3888432" cy="6186309"/>
          </a:xfrm>
          <a:prstGeom prst="rect">
            <a:avLst/>
          </a:prstGeom>
        </p:spPr>
        <p:txBody>
          <a:bodyPr wrap="square">
            <a:spAutoFit/>
          </a:bodyPr>
          <a:lstStyle/>
          <a:p>
            <a:pPr lvl="0" eaLnBrk="0" fontAlgn="base" hangingPunct="0">
              <a:spcBef>
                <a:spcPct val="0"/>
              </a:spcBef>
              <a:spcAft>
                <a:spcPct val="0"/>
              </a:spcAft>
            </a:pPr>
            <a:r>
              <a:rPr lang="ru-RU" dirty="0" smtClean="0">
                <a:latin typeface="Arial" charset="0"/>
                <a:cs typeface="Arial" charset="0"/>
              </a:rPr>
              <a:t>А Юра думает:</a:t>
            </a:r>
          </a:p>
          <a:p>
            <a:pPr lvl="0" eaLnBrk="0" fontAlgn="base" hangingPunct="0">
              <a:spcBef>
                <a:spcPct val="0"/>
              </a:spcBef>
              <a:spcAft>
                <a:spcPct val="0"/>
              </a:spcAft>
            </a:pPr>
            <a:r>
              <a:rPr lang="ru-RU" dirty="0" smtClean="0">
                <a:latin typeface="Arial" charset="0"/>
                <a:cs typeface="Arial" charset="0"/>
              </a:rPr>
              <a:t>“Вот если б на няню волки напали, а я бы их застрелил!”</a:t>
            </a:r>
          </a:p>
          <a:p>
            <a:pPr lvl="0" eaLnBrk="0" fontAlgn="base" hangingPunct="0">
              <a:spcBef>
                <a:spcPct val="0"/>
              </a:spcBef>
              <a:spcAft>
                <a:spcPct val="0"/>
              </a:spcAft>
            </a:pPr>
            <a:r>
              <a:rPr lang="ru-RU" dirty="0" smtClean="0">
                <a:latin typeface="Arial" charset="0"/>
                <a:cs typeface="Arial" charset="0"/>
              </a:rPr>
              <a:t>    А няня тут как тут:</a:t>
            </a:r>
          </a:p>
          <a:p>
            <a:pPr lvl="0" eaLnBrk="0" fontAlgn="base" hangingPunct="0">
              <a:spcBef>
                <a:spcPct val="0"/>
              </a:spcBef>
              <a:spcAft>
                <a:spcPct val="0"/>
              </a:spcAft>
            </a:pPr>
            <a:r>
              <a:rPr lang="ru-RU" dirty="0" smtClean="0">
                <a:latin typeface="Arial" charset="0"/>
                <a:cs typeface="Arial" charset="0"/>
              </a:rPr>
              <a:t>- Убери посуду, Юрочка.</a:t>
            </a:r>
          </a:p>
          <a:p>
            <a:pPr lvl="0" eaLnBrk="0" fontAlgn="base" hangingPunct="0">
              <a:spcBef>
                <a:spcPct val="0"/>
              </a:spcBef>
              <a:spcAft>
                <a:spcPct val="0"/>
              </a:spcAft>
            </a:pPr>
            <a:r>
              <a:rPr lang="ru-RU" dirty="0" smtClean="0">
                <a:latin typeface="Arial" charset="0"/>
                <a:cs typeface="Arial" charset="0"/>
              </a:rPr>
              <a:t>- Убери сама - некогда мне!</a:t>
            </a:r>
          </a:p>
          <a:p>
            <a:pPr lvl="0" eaLnBrk="0" fontAlgn="base" hangingPunct="0">
              <a:spcBef>
                <a:spcPct val="0"/>
              </a:spcBef>
              <a:spcAft>
                <a:spcPct val="0"/>
              </a:spcAft>
            </a:pPr>
            <a:r>
              <a:rPr lang="ru-RU" dirty="0" smtClean="0">
                <a:latin typeface="Arial" charset="0"/>
                <a:cs typeface="Arial" charset="0"/>
              </a:rPr>
              <a:t>Покачала головой няня. А Юра опять думает:</a:t>
            </a:r>
          </a:p>
          <a:p>
            <a:pPr lvl="0" eaLnBrk="0" fontAlgn="base" hangingPunct="0">
              <a:spcBef>
                <a:spcPct val="0"/>
              </a:spcBef>
              <a:spcAft>
                <a:spcPct val="0"/>
              </a:spcAft>
            </a:pPr>
            <a:r>
              <a:rPr lang="ru-RU" dirty="0" smtClean="0">
                <a:latin typeface="Arial" charset="0"/>
                <a:cs typeface="Arial" charset="0"/>
              </a:rPr>
              <a:t>“Вот если б </a:t>
            </a:r>
            <a:r>
              <a:rPr lang="ru-RU" dirty="0" err="1" smtClean="0">
                <a:latin typeface="Arial" charset="0"/>
                <a:cs typeface="Arial" charset="0"/>
              </a:rPr>
              <a:t>Трезорка</a:t>
            </a:r>
            <a:r>
              <a:rPr lang="ru-RU" dirty="0" smtClean="0">
                <a:latin typeface="Arial" charset="0"/>
                <a:cs typeface="Arial" charset="0"/>
              </a:rPr>
              <a:t> в колодец упал, а я бы его вытащил!”</a:t>
            </a:r>
          </a:p>
          <a:p>
            <a:pPr lvl="0" eaLnBrk="0" fontAlgn="base" hangingPunct="0">
              <a:spcBef>
                <a:spcPct val="0"/>
              </a:spcBef>
              <a:spcAft>
                <a:spcPct val="0"/>
              </a:spcAft>
            </a:pPr>
            <a:r>
              <a:rPr lang="ru-RU" dirty="0" smtClean="0">
                <a:latin typeface="Arial" charset="0"/>
                <a:cs typeface="Arial" charset="0"/>
              </a:rPr>
              <a:t>А </a:t>
            </a:r>
            <a:r>
              <a:rPr lang="ru-RU" dirty="0" err="1" smtClean="0">
                <a:latin typeface="Arial" charset="0"/>
                <a:cs typeface="Arial" charset="0"/>
              </a:rPr>
              <a:t>Трезорка</a:t>
            </a:r>
            <a:r>
              <a:rPr lang="ru-RU" dirty="0" smtClean="0">
                <a:latin typeface="Arial" charset="0"/>
                <a:cs typeface="Arial" charset="0"/>
              </a:rPr>
              <a:t> тут как тут. Хвостом виляет:</a:t>
            </a:r>
          </a:p>
          <a:p>
            <a:pPr lvl="0" eaLnBrk="0" fontAlgn="base" hangingPunct="0">
              <a:spcBef>
                <a:spcPct val="0"/>
              </a:spcBef>
              <a:spcAft>
                <a:spcPct val="0"/>
              </a:spcAft>
            </a:pPr>
            <a:r>
              <a:rPr lang="ru-RU" dirty="0" smtClean="0">
                <a:latin typeface="Arial" charset="0"/>
                <a:cs typeface="Arial" charset="0"/>
              </a:rPr>
              <a:t>“Дай мне попить, Юра!”</a:t>
            </a:r>
          </a:p>
          <a:p>
            <a:pPr lvl="0" eaLnBrk="0" fontAlgn="base" hangingPunct="0">
              <a:spcBef>
                <a:spcPct val="0"/>
              </a:spcBef>
              <a:spcAft>
                <a:spcPct val="0"/>
              </a:spcAft>
            </a:pPr>
            <a:r>
              <a:rPr lang="ru-RU" dirty="0" smtClean="0">
                <a:latin typeface="Arial" charset="0"/>
                <a:cs typeface="Arial" charset="0"/>
              </a:rPr>
              <a:t>- Пошёл вон! Не мешай думать! Закрыл </a:t>
            </a:r>
            <a:r>
              <a:rPr lang="ru-RU" dirty="0" err="1" smtClean="0">
                <a:latin typeface="Arial" charset="0"/>
                <a:cs typeface="Arial" charset="0"/>
              </a:rPr>
              <a:t>Трезорка</a:t>
            </a:r>
            <a:r>
              <a:rPr lang="ru-RU" dirty="0" smtClean="0">
                <a:latin typeface="Arial" charset="0"/>
                <a:cs typeface="Arial" charset="0"/>
              </a:rPr>
              <a:t> пасть, полез в кусты. А Юра к маме пошёл:</a:t>
            </a:r>
          </a:p>
          <a:p>
            <a:pPr lvl="0" eaLnBrk="0" fontAlgn="base" hangingPunct="0">
              <a:spcBef>
                <a:spcPct val="0"/>
              </a:spcBef>
              <a:spcAft>
                <a:spcPct val="0"/>
              </a:spcAft>
            </a:pPr>
            <a:r>
              <a:rPr lang="ru-RU" dirty="0" smtClean="0">
                <a:latin typeface="Arial" charset="0"/>
                <a:cs typeface="Arial" charset="0"/>
              </a:rPr>
              <a:t>- Что бы мне такое хорошее сделать? Погладила мама Юру по голове:</a:t>
            </a:r>
          </a:p>
          <a:p>
            <a:pPr lvl="0" eaLnBrk="0" fontAlgn="base" hangingPunct="0">
              <a:spcBef>
                <a:spcPct val="0"/>
              </a:spcBef>
              <a:spcAft>
                <a:spcPct val="0"/>
              </a:spcAft>
            </a:pPr>
            <a:r>
              <a:rPr lang="ru-RU" dirty="0" smtClean="0">
                <a:latin typeface="Arial" charset="0"/>
                <a:cs typeface="Arial" charset="0"/>
              </a:rPr>
              <a:t>- Погуляй с сестрёнкой, помоги няне посуду убрать, дай водички </a:t>
            </a:r>
            <a:r>
              <a:rPr lang="ru-RU" dirty="0" err="1" smtClean="0">
                <a:latin typeface="Arial" charset="0"/>
                <a:cs typeface="Arial" charset="0"/>
              </a:rPr>
              <a:t>Трезору</a:t>
            </a:r>
            <a:r>
              <a:rPr lang="ru-RU" dirty="0" smtClean="0">
                <a:latin typeface="Arial" charset="0"/>
                <a:cs typeface="Arial" charset="0"/>
              </a:rPr>
              <a:t>.</a:t>
            </a:r>
          </a:p>
        </p:txBody>
      </p:sp>
      <p:pic>
        <p:nvPicPr>
          <p:cNvPr id="6" name="Picture 2" descr="http://danlik.ru/wp-content/uploads/2014/02/Rasskaz-KHoroshee.-Oseeva-V.jpg">
            <a:hlinkClick r:id="rId2" action="ppaction://hlinksldjump"/>
          </p:cNvPr>
          <p:cNvPicPr>
            <a:picLocks noChangeAspect="1" noChangeArrowheads="1"/>
          </p:cNvPicPr>
          <p:nvPr/>
        </p:nvPicPr>
        <p:blipFill>
          <a:blip r:embed="rId3" cstate="print"/>
          <a:srcRect/>
          <a:stretch>
            <a:fillRect/>
          </a:stretch>
        </p:blipFill>
        <p:spPr bwMode="auto">
          <a:xfrm>
            <a:off x="1331640" y="3982971"/>
            <a:ext cx="1944216" cy="2540737"/>
          </a:xfrm>
          <a:prstGeom prst="rect">
            <a:avLst/>
          </a:prstGeom>
          <a:noFill/>
        </p:spPr>
      </p:pic>
      <p:sp>
        <p:nvSpPr>
          <p:cNvPr id="7" name="TextBox 6"/>
          <p:cNvSpPr txBox="1"/>
          <p:nvPr/>
        </p:nvSpPr>
        <p:spPr>
          <a:xfrm>
            <a:off x="1547664" y="188640"/>
            <a:ext cx="1656184" cy="461665"/>
          </a:xfrm>
          <a:prstGeom prst="rect">
            <a:avLst/>
          </a:prstGeom>
          <a:noFill/>
        </p:spPr>
        <p:txBody>
          <a:bodyPr wrap="square" rtlCol="0">
            <a:spAutoFit/>
          </a:bodyPr>
          <a:lstStyle/>
          <a:p>
            <a:r>
              <a:rPr lang="ru-RU" sz="2400" b="1" dirty="0" smtClean="0">
                <a:solidFill>
                  <a:srgbClr val="0070C0"/>
                </a:solidFill>
              </a:rPr>
              <a:t>ХОРОШЕЕ</a:t>
            </a:r>
            <a:endParaRPr lang="ru-RU" sz="2400" b="1" dirty="0">
              <a:solidFill>
                <a:srgbClr val="0070C0"/>
              </a:solidFill>
            </a:endParaRPr>
          </a:p>
        </p:txBody>
      </p:sp>
    </p:spTree>
  </p:cSld>
  <p:clrMapOvr>
    <a:masterClrMapping/>
  </p:clrMapOvr>
  <p:transition advClick="0"/>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611560" y="1052736"/>
            <a:ext cx="3744416" cy="4801314"/>
          </a:xfrm>
          <a:prstGeom prst="rect">
            <a:avLst/>
          </a:prstGeom>
        </p:spPr>
        <p:txBody>
          <a:bodyPr wrap="square">
            <a:spAutoFit/>
          </a:bodyPr>
          <a:lstStyle/>
          <a:p>
            <a:r>
              <a:rPr lang="ru-RU" dirty="0" smtClean="0"/>
              <a:t>По улице шли мальчик и девочка. А впереди них шла старушка. Было очень скользко. Старушка поскользнулась и упала.</a:t>
            </a:r>
            <a:br>
              <a:rPr lang="ru-RU" dirty="0" smtClean="0"/>
            </a:br>
            <a:r>
              <a:rPr lang="ru-RU" dirty="0" smtClean="0"/>
              <a:t>– Подержи мои книжки! – крикнул мальчик, передавая девочке свой портфель, и бросился на помощь старушке. </a:t>
            </a:r>
            <a:endParaRPr lang="en-US" dirty="0" smtClean="0"/>
          </a:p>
          <a:p>
            <a:r>
              <a:rPr lang="ru-RU" dirty="0" smtClean="0"/>
              <a:t>Когда он вернулся, девочка спросила его:</a:t>
            </a:r>
            <a:br>
              <a:rPr lang="ru-RU" dirty="0" smtClean="0"/>
            </a:br>
            <a:r>
              <a:rPr lang="ru-RU" dirty="0" smtClean="0"/>
              <a:t>– Это твоя бабушка?</a:t>
            </a:r>
            <a:br>
              <a:rPr lang="ru-RU" dirty="0" smtClean="0"/>
            </a:br>
            <a:r>
              <a:rPr lang="ru-RU" dirty="0" smtClean="0"/>
              <a:t>– Нет, – отвечал мальчик.</a:t>
            </a:r>
            <a:br>
              <a:rPr lang="ru-RU" dirty="0" smtClean="0"/>
            </a:br>
            <a:r>
              <a:rPr lang="ru-RU" dirty="0" smtClean="0"/>
              <a:t>– Мама? – удивилась подружка.</a:t>
            </a:r>
            <a:br>
              <a:rPr lang="ru-RU" dirty="0" smtClean="0"/>
            </a:br>
            <a:r>
              <a:rPr lang="ru-RU" dirty="0" smtClean="0"/>
              <a:t>– Нет!</a:t>
            </a:r>
            <a:br>
              <a:rPr lang="ru-RU" dirty="0" smtClean="0"/>
            </a:br>
            <a:r>
              <a:rPr lang="ru-RU" dirty="0" smtClean="0"/>
              <a:t>– Ну, тётя? Или знакомая?</a:t>
            </a:r>
            <a:br>
              <a:rPr lang="ru-RU" dirty="0" smtClean="0"/>
            </a:br>
            <a:r>
              <a:rPr lang="ru-RU" dirty="0" smtClean="0"/>
              <a:t>– Да нет же, нет! – отвечал мальчик. – Это просто старушка.</a:t>
            </a:r>
            <a:endParaRPr lang="ru-RU" dirty="0"/>
          </a:p>
        </p:txBody>
      </p:sp>
      <p:pic>
        <p:nvPicPr>
          <p:cNvPr id="1026" name="Picture 2" descr="&amp;mcy;&amp;acy;&amp;lcy;&amp;softcy;&amp;chcy;&amp;icy;&amp;kcy; &amp;pcy;&amp;ocy;&amp;mcy;&amp;ocy;&amp;gcy;&amp;acy;&amp;iecy;&amp;tcy; &amp;scy;&amp;tcy;&amp;acy;&amp;rcy;&amp;ucy;&amp;shcy;&amp;kcy;&amp;iecy; &amp;icy;&amp;dcy;&amp;tcy;&amp;icy; &amp;pcy;&amp;ocy; &amp;scy;&amp;kcy;&amp;ocy;&amp;lcy;&amp;softcy;&amp;zcy;&amp;kcy;&amp;ocy;&amp;jcy; &amp;dcy;&amp;ocy;&amp;rcy;&amp;ocy;&amp;gcy;&amp;iecy; &amp;zcy;&amp;icy;&amp;mcy;&amp;ocy;&amp;jcy;">
            <a:hlinkClick r:id="rId2" action="ppaction://hlinksldjump"/>
          </p:cNvPr>
          <p:cNvPicPr>
            <a:picLocks noChangeAspect="1" noChangeArrowheads="1"/>
          </p:cNvPicPr>
          <p:nvPr/>
        </p:nvPicPr>
        <p:blipFill>
          <a:blip r:embed="rId3" cstate="print"/>
          <a:srcRect l="8262" r="16001"/>
          <a:stretch>
            <a:fillRect/>
          </a:stretch>
        </p:blipFill>
        <p:spPr bwMode="auto">
          <a:xfrm flipH="1">
            <a:off x="4860032" y="692696"/>
            <a:ext cx="3600400" cy="5256584"/>
          </a:xfrm>
          <a:prstGeom prst="rect">
            <a:avLst/>
          </a:prstGeom>
          <a:noFill/>
        </p:spPr>
      </p:pic>
      <p:sp>
        <p:nvSpPr>
          <p:cNvPr id="6" name="TextBox 5"/>
          <p:cNvSpPr txBox="1"/>
          <p:nvPr/>
        </p:nvSpPr>
        <p:spPr>
          <a:xfrm>
            <a:off x="971600" y="404664"/>
            <a:ext cx="3024336" cy="461665"/>
          </a:xfrm>
          <a:prstGeom prst="rect">
            <a:avLst/>
          </a:prstGeom>
          <a:noFill/>
        </p:spPr>
        <p:txBody>
          <a:bodyPr wrap="square" rtlCol="0">
            <a:spAutoFit/>
          </a:bodyPr>
          <a:lstStyle/>
          <a:p>
            <a:r>
              <a:rPr lang="ru-RU" sz="2400" b="1" dirty="0" smtClean="0">
                <a:solidFill>
                  <a:srgbClr val="0070C0"/>
                </a:solidFill>
              </a:rPr>
              <a:t>ПРОСТО СТАРУШКА</a:t>
            </a:r>
            <a:endParaRPr lang="ru-RU" sz="2400" b="1" dirty="0">
              <a:solidFill>
                <a:srgbClr val="0070C0"/>
              </a:solidFill>
            </a:endParaRPr>
          </a:p>
        </p:txBody>
      </p:sp>
    </p:spTree>
  </p:cSld>
  <p:clrMapOvr>
    <a:masterClrMapping/>
  </p:clrMapOvr>
  <p:transition advClick="0"/>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467544" y="548680"/>
            <a:ext cx="3960440" cy="4247317"/>
          </a:xfrm>
          <a:prstGeom prst="rect">
            <a:avLst/>
          </a:prstGeom>
        </p:spPr>
        <p:txBody>
          <a:bodyPr wrap="square">
            <a:spAutoFit/>
          </a:bodyPr>
          <a:lstStyle/>
          <a:p>
            <a:pPr lvl="0" eaLnBrk="0" fontAlgn="base" hangingPunct="0">
              <a:spcBef>
                <a:spcPct val="0"/>
              </a:spcBef>
              <a:spcAft>
                <a:spcPct val="0"/>
              </a:spcAft>
            </a:pPr>
            <a:r>
              <a:rPr lang="ru-RU" sz="1000" dirty="0" smtClean="0">
                <a:latin typeface="Arial" charset="0"/>
                <a:cs typeface="Arial" charset="0"/>
              </a:rPr>
              <a:t> </a:t>
            </a:r>
            <a:r>
              <a:rPr lang="ru-RU" dirty="0" smtClean="0">
                <a:latin typeface="Arial" charset="0"/>
                <a:cs typeface="Arial" charset="0"/>
              </a:rPr>
              <a:t>Жили-были в одном доме мальчик Ваня, девочка Таня, пёс Барбос, утка </a:t>
            </a:r>
            <a:r>
              <a:rPr lang="ru-RU" dirty="0" err="1" smtClean="0">
                <a:latin typeface="Arial" charset="0"/>
                <a:cs typeface="Arial" charset="0"/>
              </a:rPr>
              <a:t>Устинья</a:t>
            </a:r>
            <a:r>
              <a:rPr lang="ru-RU" dirty="0" smtClean="0">
                <a:latin typeface="Arial" charset="0"/>
                <a:cs typeface="Arial" charset="0"/>
              </a:rPr>
              <a:t> и цыплёнок </a:t>
            </a:r>
            <a:r>
              <a:rPr lang="ru-RU" dirty="0" err="1" smtClean="0">
                <a:latin typeface="Arial" charset="0"/>
                <a:cs typeface="Arial" charset="0"/>
              </a:rPr>
              <a:t>Боська</a:t>
            </a:r>
            <a:r>
              <a:rPr lang="ru-RU" dirty="0" smtClean="0">
                <a:latin typeface="Arial" charset="0"/>
                <a:cs typeface="Arial" charset="0"/>
              </a:rPr>
              <a:t>.</a:t>
            </a:r>
          </a:p>
          <a:p>
            <a:pPr lvl="0" eaLnBrk="0" fontAlgn="base" hangingPunct="0">
              <a:spcBef>
                <a:spcPct val="0"/>
              </a:spcBef>
              <a:spcAft>
                <a:spcPct val="0"/>
              </a:spcAft>
            </a:pPr>
            <a:r>
              <a:rPr lang="ru-RU" dirty="0" smtClean="0">
                <a:latin typeface="Arial" charset="0"/>
                <a:cs typeface="Arial" charset="0"/>
              </a:rPr>
              <a:t>Вот однажды вышли они все во двор и уселись на скамейку: мальчик Ваня, девочка Таня, пёс Барбос, утка </a:t>
            </a:r>
            <a:r>
              <a:rPr lang="ru-RU" dirty="0" err="1" smtClean="0">
                <a:latin typeface="Arial" charset="0"/>
                <a:cs typeface="Arial" charset="0"/>
              </a:rPr>
              <a:t>Устинья</a:t>
            </a:r>
            <a:r>
              <a:rPr lang="ru-RU" dirty="0" smtClean="0">
                <a:latin typeface="Arial" charset="0"/>
                <a:cs typeface="Arial" charset="0"/>
              </a:rPr>
              <a:t> и цыплёнок </a:t>
            </a:r>
            <a:r>
              <a:rPr lang="ru-RU" dirty="0" err="1" smtClean="0">
                <a:latin typeface="Arial" charset="0"/>
                <a:cs typeface="Arial" charset="0"/>
              </a:rPr>
              <a:t>Боська</a:t>
            </a:r>
            <a:r>
              <a:rPr lang="ru-RU" dirty="0" smtClean="0">
                <a:latin typeface="Arial" charset="0"/>
                <a:cs typeface="Arial" charset="0"/>
              </a:rPr>
              <a:t>.</a:t>
            </a:r>
          </a:p>
          <a:p>
            <a:pPr lvl="0" eaLnBrk="0" fontAlgn="base" hangingPunct="0">
              <a:spcBef>
                <a:spcPct val="0"/>
              </a:spcBef>
              <a:spcAft>
                <a:spcPct val="0"/>
              </a:spcAft>
            </a:pPr>
            <a:r>
              <a:rPr lang="ru-RU" dirty="0" smtClean="0">
                <a:latin typeface="Arial" charset="0"/>
                <a:cs typeface="Arial" charset="0"/>
              </a:rPr>
              <a:t>Посмотрел Ваня направо, посмотрел налево, задрал голову кверху. Скучно! Взял да и дёрнул за косичку Таню.</a:t>
            </a:r>
          </a:p>
          <a:p>
            <a:pPr lvl="0" eaLnBrk="0" fontAlgn="base" hangingPunct="0">
              <a:spcBef>
                <a:spcPct val="0"/>
              </a:spcBef>
              <a:spcAft>
                <a:spcPct val="0"/>
              </a:spcAft>
            </a:pPr>
            <a:r>
              <a:rPr lang="ru-RU" dirty="0" smtClean="0">
                <a:latin typeface="Arial" charset="0"/>
                <a:cs typeface="Arial" charset="0"/>
              </a:rPr>
              <a:t>Рассердилась Таня, хотела дать Ване сдачи, да видит - мальчик большой и сильный.</a:t>
            </a:r>
            <a:endParaRPr lang="ru-RU" dirty="0"/>
          </a:p>
        </p:txBody>
      </p:sp>
      <p:sp>
        <p:nvSpPr>
          <p:cNvPr id="5" name="Прямоугольник 4"/>
          <p:cNvSpPr/>
          <p:nvPr/>
        </p:nvSpPr>
        <p:spPr>
          <a:xfrm>
            <a:off x="4716016" y="188640"/>
            <a:ext cx="3888432" cy="6186309"/>
          </a:xfrm>
          <a:prstGeom prst="rect">
            <a:avLst/>
          </a:prstGeom>
        </p:spPr>
        <p:txBody>
          <a:bodyPr wrap="square">
            <a:spAutoFit/>
          </a:bodyPr>
          <a:lstStyle/>
          <a:p>
            <a:pPr lvl="0" eaLnBrk="0" fontAlgn="base" hangingPunct="0">
              <a:spcBef>
                <a:spcPct val="0"/>
              </a:spcBef>
              <a:spcAft>
                <a:spcPct val="0"/>
              </a:spcAft>
            </a:pPr>
            <a:r>
              <a:rPr lang="ru-RU" dirty="0" smtClean="0">
                <a:latin typeface="Arial" charset="0"/>
                <a:cs typeface="Arial" charset="0"/>
              </a:rPr>
              <a:t>Ударила она ногой Барбоса. Завизжал Барбос, обиделся, оскалил зубы. Хотел укусить её, да Таня - хозяйка, трогать её нельзя.</a:t>
            </a:r>
          </a:p>
          <a:p>
            <a:pPr lvl="0" eaLnBrk="0" fontAlgn="base" hangingPunct="0">
              <a:spcBef>
                <a:spcPct val="0"/>
              </a:spcBef>
              <a:spcAft>
                <a:spcPct val="0"/>
              </a:spcAft>
            </a:pPr>
            <a:r>
              <a:rPr lang="ru-RU" dirty="0" smtClean="0">
                <a:latin typeface="Arial" charset="0"/>
                <a:cs typeface="Arial" charset="0"/>
              </a:rPr>
              <a:t>Цапнул Барбос утку </a:t>
            </a:r>
            <a:r>
              <a:rPr lang="ru-RU" dirty="0" err="1" smtClean="0">
                <a:latin typeface="Arial" charset="0"/>
                <a:cs typeface="Arial" charset="0"/>
              </a:rPr>
              <a:t>Устинью</a:t>
            </a:r>
            <a:r>
              <a:rPr lang="ru-RU" dirty="0" smtClean="0">
                <a:latin typeface="Arial" charset="0"/>
                <a:cs typeface="Arial" charset="0"/>
              </a:rPr>
              <a:t> за хвост. Всполошилась утка, пригладила свои перышки. Хотела цыплёнка </a:t>
            </a:r>
            <a:r>
              <a:rPr lang="ru-RU" dirty="0" err="1" smtClean="0">
                <a:latin typeface="Arial" charset="0"/>
                <a:cs typeface="Arial" charset="0"/>
              </a:rPr>
              <a:t>Боську</a:t>
            </a:r>
            <a:r>
              <a:rPr lang="ru-RU" dirty="0" smtClean="0">
                <a:latin typeface="Arial" charset="0"/>
                <a:cs typeface="Arial" charset="0"/>
              </a:rPr>
              <a:t> клювом ударить, да раздумала.</a:t>
            </a:r>
          </a:p>
          <a:p>
            <a:pPr lvl="0" eaLnBrk="0" fontAlgn="base" hangingPunct="0">
              <a:spcBef>
                <a:spcPct val="0"/>
              </a:spcBef>
              <a:spcAft>
                <a:spcPct val="0"/>
              </a:spcAft>
            </a:pPr>
            <a:r>
              <a:rPr lang="ru-RU" dirty="0" smtClean="0">
                <a:latin typeface="Arial" charset="0"/>
                <a:cs typeface="Arial" charset="0"/>
              </a:rPr>
              <a:t>Вот и спрашивает её Барбос:</a:t>
            </a:r>
          </a:p>
          <a:p>
            <a:pPr lvl="0" eaLnBrk="0" fontAlgn="base" hangingPunct="0">
              <a:spcBef>
                <a:spcPct val="0"/>
              </a:spcBef>
              <a:spcAft>
                <a:spcPct val="0"/>
              </a:spcAft>
            </a:pPr>
            <a:r>
              <a:rPr lang="ru-RU" dirty="0" smtClean="0">
                <a:latin typeface="Arial" charset="0"/>
                <a:cs typeface="Arial" charset="0"/>
              </a:rPr>
              <a:t>- Что же ты, утка </a:t>
            </a:r>
            <a:r>
              <a:rPr lang="ru-RU" dirty="0" err="1" smtClean="0">
                <a:latin typeface="Arial" charset="0"/>
                <a:cs typeface="Arial" charset="0"/>
              </a:rPr>
              <a:t>Устинья</a:t>
            </a:r>
            <a:r>
              <a:rPr lang="ru-RU" dirty="0" smtClean="0">
                <a:latin typeface="Arial" charset="0"/>
                <a:cs typeface="Arial" charset="0"/>
              </a:rPr>
              <a:t>, </a:t>
            </a:r>
            <a:r>
              <a:rPr lang="ru-RU" dirty="0" err="1" smtClean="0">
                <a:latin typeface="Arial" charset="0"/>
                <a:cs typeface="Arial" charset="0"/>
              </a:rPr>
              <a:t>Боську</a:t>
            </a:r>
            <a:r>
              <a:rPr lang="ru-RU" dirty="0" smtClean="0">
                <a:latin typeface="Arial" charset="0"/>
                <a:cs typeface="Arial" charset="0"/>
              </a:rPr>
              <a:t> не бьёшь? Он слабее тебя.</a:t>
            </a:r>
          </a:p>
          <a:p>
            <a:pPr lvl="0" eaLnBrk="0" fontAlgn="base" hangingPunct="0">
              <a:spcBef>
                <a:spcPct val="0"/>
              </a:spcBef>
              <a:spcAft>
                <a:spcPct val="0"/>
              </a:spcAft>
            </a:pPr>
            <a:r>
              <a:rPr lang="ru-RU" dirty="0" smtClean="0">
                <a:latin typeface="Arial" charset="0"/>
                <a:cs typeface="Arial" charset="0"/>
              </a:rPr>
              <a:t>- Я не такая глупая, как ты, - отвечает Барбосу утка.</a:t>
            </a:r>
          </a:p>
          <a:p>
            <a:pPr lvl="0" eaLnBrk="0" fontAlgn="base" hangingPunct="0">
              <a:spcBef>
                <a:spcPct val="0"/>
              </a:spcBef>
              <a:spcAft>
                <a:spcPct val="0"/>
              </a:spcAft>
            </a:pPr>
            <a:r>
              <a:rPr lang="ru-RU" dirty="0" smtClean="0">
                <a:latin typeface="Arial" charset="0"/>
                <a:cs typeface="Arial" charset="0"/>
              </a:rPr>
              <a:t>- Есть глупее меня, - говорит пёс и на Таню показывает. Услыхала Таня.</a:t>
            </a:r>
          </a:p>
          <a:p>
            <a:pPr lvl="0" eaLnBrk="0" fontAlgn="base" hangingPunct="0">
              <a:spcBef>
                <a:spcPct val="0"/>
              </a:spcBef>
              <a:spcAft>
                <a:spcPct val="0"/>
              </a:spcAft>
            </a:pPr>
            <a:r>
              <a:rPr lang="ru-RU" dirty="0" smtClean="0">
                <a:latin typeface="Arial" charset="0"/>
                <a:cs typeface="Arial" charset="0"/>
              </a:rPr>
              <a:t>- И глупее меня есть, - говорит она и на Ваню смотрит.</a:t>
            </a:r>
          </a:p>
          <a:p>
            <a:pPr lvl="0" eaLnBrk="0" fontAlgn="base" hangingPunct="0">
              <a:spcBef>
                <a:spcPct val="0"/>
              </a:spcBef>
              <a:spcAft>
                <a:spcPct val="0"/>
              </a:spcAft>
            </a:pPr>
            <a:r>
              <a:rPr lang="ru-RU" dirty="0" smtClean="0">
                <a:latin typeface="Arial" charset="0"/>
                <a:cs typeface="Arial" charset="0"/>
              </a:rPr>
              <a:t>Оглянулся Ваня, а сзади него никого нет.</a:t>
            </a:r>
          </a:p>
        </p:txBody>
      </p:sp>
      <p:pic>
        <p:nvPicPr>
          <p:cNvPr id="6" name="Picture 5" descr="http://www.e-reading.life/illustrations/137/137772-i_059.jpg">
            <a:hlinkClick r:id="rId2" action="ppaction://hlinksldjump"/>
          </p:cNvPr>
          <p:cNvPicPr>
            <a:picLocks noChangeAspect="1" noChangeArrowheads="1"/>
          </p:cNvPicPr>
          <p:nvPr/>
        </p:nvPicPr>
        <p:blipFill>
          <a:blip r:embed="rId3" cstate="print"/>
          <a:srcRect/>
          <a:stretch>
            <a:fillRect/>
          </a:stretch>
        </p:blipFill>
        <p:spPr bwMode="auto">
          <a:xfrm>
            <a:off x="1691680" y="4725144"/>
            <a:ext cx="1584176" cy="1890208"/>
          </a:xfrm>
          <a:prstGeom prst="rect">
            <a:avLst/>
          </a:prstGeom>
          <a:noFill/>
        </p:spPr>
      </p:pic>
      <p:sp>
        <p:nvSpPr>
          <p:cNvPr id="7" name="TextBox 6"/>
          <p:cNvSpPr txBox="1"/>
          <p:nvPr/>
        </p:nvSpPr>
        <p:spPr>
          <a:xfrm>
            <a:off x="1043608" y="188640"/>
            <a:ext cx="2952328" cy="461665"/>
          </a:xfrm>
          <a:prstGeom prst="rect">
            <a:avLst/>
          </a:prstGeom>
          <a:noFill/>
        </p:spPr>
        <p:txBody>
          <a:bodyPr wrap="square" rtlCol="0">
            <a:spAutoFit/>
          </a:bodyPr>
          <a:lstStyle/>
          <a:p>
            <a:r>
              <a:rPr lang="ru-RU" sz="2400" b="1" dirty="0" smtClean="0">
                <a:solidFill>
                  <a:srgbClr val="0070C0"/>
                </a:solidFill>
              </a:rPr>
              <a:t>КТО ВСЕХ ГЛУПЕЕ?</a:t>
            </a:r>
            <a:endParaRPr lang="ru-RU" sz="2400" b="1" dirty="0">
              <a:solidFill>
                <a:srgbClr val="0070C0"/>
              </a:solidFill>
            </a:endParaRPr>
          </a:p>
        </p:txBody>
      </p:sp>
    </p:spTree>
  </p:cSld>
  <p:clrMapOvr>
    <a:masterClrMapping/>
  </p:clrMapOvr>
  <p:transition advClick="0"/>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467544" y="836712"/>
            <a:ext cx="3816424" cy="5509200"/>
          </a:xfrm>
          <a:prstGeom prst="rect">
            <a:avLst/>
          </a:prstGeom>
        </p:spPr>
        <p:txBody>
          <a:bodyPr wrap="square">
            <a:spAutoFit/>
          </a:bodyPr>
          <a:lstStyle/>
          <a:p>
            <a:pPr lvl="0" eaLnBrk="0" fontAlgn="base" hangingPunct="0">
              <a:spcBef>
                <a:spcPct val="0"/>
              </a:spcBef>
              <a:spcAft>
                <a:spcPct val="0"/>
              </a:spcAft>
            </a:pPr>
            <a:r>
              <a:rPr lang="ru-RU" sz="1600" dirty="0" smtClean="0">
                <a:latin typeface="Arial" charset="0"/>
                <a:cs typeface="Arial" charset="0"/>
              </a:rPr>
              <a:t>Большую черную собаку звали Жук. Два мальчика, Коля и Ваня, подобрали Жука на улице. У него была перебита нога. Коля и Ваня вместе ухаживали за ним, и, когда Жук выздоровел, каждому из мальчиков захотелось стать его единственным хозяином. Но кто хозяин Жука, они не могли решить, поэтому спор их всегда кончался ссорой.</a:t>
            </a:r>
            <a:endParaRPr lang="ru-RU" sz="4000" dirty="0" smtClean="0">
              <a:latin typeface="Arial" charset="0"/>
              <a:cs typeface="Arial" charset="0"/>
            </a:endParaRPr>
          </a:p>
          <a:p>
            <a:pPr lvl="0" eaLnBrk="0" fontAlgn="base" hangingPunct="0">
              <a:spcBef>
                <a:spcPct val="0"/>
              </a:spcBef>
              <a:spcAft>
                <a:spcPct val="0"/>
              </a:spcAft>
            </a:pPr>
            <a:r>
              <a:rPr lang="ru-RU" sz="1600" dirty="0" smtClean="0">
                <a:latin typeface="Arial" charset="0"/>
                <a:cs typeface="Arial" charset="0"/>
              </a:rPr>
              <a:t>Однажды они шли лесом. Жук бежал впереди. Мальчики горячо спорили.</a:t>
            </a:r>
          </a:p>
          <a:p>
            <a:pPr lvl="0" eaLnBrk="0" fontAlgn="base" hangingPunct="0">
              <a:spcBef>
                <a:spcPct val="0"/>
              </a:spcBef>
              <a:spcAft>
                <a:spcPct val="0"/>
              </a:spcAft>
            </a:pPr>
            <a:r>
              <a:rPr lang="ru-RU" sz="1600" dirty="0" smtClean="0">
                <a:latin typeface="Arial" charset="0"/>
                <a:cs typeface="Arial" charset="0"/>
              </a:rPr>
              <a:t>- Собака моя, - говорил Коля, - я первый увидел Жука и подобрал его!</a:t>
            </a:r>
          </a:p>
          <a:p>
            <a:pPr lvl="0" eaLnBrk="0" fontAlgn="base" hangingPunct="0">
              <a:spcBef>
                <a:spcPct val="0"/>
              </a:spcBef>
              <a:spcAft>
                <a:spcPct val="0"/>
              </a:spcAft>
              <a:buFontTx/>
              <a:buChar char="-"/>
            </a:pPr>
            <a:r>
              <a:rPr lang="ru-RU" sz="1600" dirty="0" smtClean="0">
                <a:latin typeface="Arial" charset="0"/>
                <a:cs typeface="Arial" charset="0"/>
              </a:rPr>
              <a:t>Нет, моя, - сердился Ваня, - я перевязывал ей лапу и таскал для нее вкусные кусочки!</a:t>
            </a:r>
          </a:p>
          <a:p>
            <a:pPr lvl="0" eaLnBrk="0" fontAlgn="base" hangingPunct="0">
              <a:spcBef>
                <a:spcPct val="0"/>
              </a:spcBef>
              <a:spcAft>
                <a:spcPct val="0"/>
              </a:spcAft>
            </a:pPr>
            <a:r>
              <a:rPr lang="ru-RU" sz="1600" dirty="0" smtClean="0">
                <a:latin typeface="Arial" charset="0"/>
                <a:cs typeface="Arial" charset="0"/>
              </a:rPr>
              <a:t>Никто не хотел уступить. Мальчики сильно поссорились.</a:t>
            </a:r>
          </a:p>
          <a:p>
            <a:pPr lvl="0" eaLnBrk="0" fontAlgn="base" hangingPunct="0">
              <a:spcBef>
                <a:spcPct val="0"/>
              </a:spcBef>
              <a:spcAft>
                <a:spcPct val="0"/>
              </a:spcAft>
            </a:pPr>
            <a:r>
              <a:rPr lang="ru-RU" sz="1600" dirty="0" smtClean="0">
                <a:latin typeface="Arial" charset="0"/>
                <a:cs typeface="Arial" charset="0"/>
              </a:rPr>
              <a:t>- Моя! Моя! - кричали оба.</a:t>
            </a:r>
          </a:p>
          <a:p>
            <a:pPr lvl="0" eaLnBrk="0" fontAlgn="base" hangingPunct="0">
              <a:spcBef>
                <a:spcPct val="0"/>
              </a:spcBef>
              <a:spcAft>
                <a:spcPct val="0"/>
              </a:spcAft>
            </a:pPr>
            <a:endParaRPr lang="ru-RU" sz="1600" dirty="0" smtClean="0">
              <a:latin typeface="Arial" charset="0"/>
              <a:cs typeface="Arial" charset="0"/>
            </a:endParaRPr>
          </a:p>
        </p:txBody>
      </p:sp>
      <p:sp>
        <p:nvSpPr>
          <p:cNvPr id="4" name="TextBox 3"/>
          <p:cNvSpPr txBox="1"/>
          <p:nvPr/>
        </p:nvSpPr>
        <p:spPr>
          <a:xfrm>
            <a:off x="4788024" y="260648"/>
            <a:ext cx="3816424" cy="3046988"/>
          </a:xfrm>
          <a:prstGeom prst="rect">
            <a:avLst/>
          </a:prstGeom>
          <a:noFill/>
        </p:spPr>
        <p:txBody>
          <a:bodyPr wrap="square" rtlCol="0">
            <a:spAutoFit/>
          </a:bodyPr>
          <a:lstStyle/>
          <a:p>
            <a:pPr lvl="0" eaLnBrk="0" fontAlgn="base" hangingPunct="0">
              <a:spcBef>
                <a:spcPct val="0"/>
              </a:spcBef>
              <a:spcAft>
                <a:spcPct val="0"/>
              </a:spcAft>
            </a:pPr>
            <a:r>
              <a:rPr lang="ru-RU" sz="1600" dirty="0" smtClean="0">
                <a:latin typeface="Arial" charset="0"/>
                <a:cs typeface="Arial" charset="0"/>
              </a:rPr>
              <a:t>Вдруг из двора лесника выскочили две огромные овчарки. Они бросились на Жука и повалили его на землю. Ваня поспешно вскарабкался на дерево и крикнул товарищу:</a:t>
            </a:r>
          </a:p>
          <a:p>
            <a:pPr lvl="0" eaLnBrk="0" fontAlgn="base" hangingPunct="0">
              <a:spcBef>
                <a:spcPct val="0"/>
              </a:spcBef>
              <a:spcAft>
                <a:spcPct val="0"/>
              </a:spcAft>
            </a:pPr>
            <a:r>
              <a:rPr lang="ru-RU" sz="1600" dirty="0" smtClean="0">
                <a:latin typeface="Arial" charset="0"/>
                <a:cs typeface="Arial" charset="0"/>
              </a:rPr>
              <a:t>- Спасайся!</a:t>
            </a:r>
          </a:p>
          <a:p>
            <a:pPr lvl="0" eaLnBrk="0" fontAlgn="base" hangingPunct="0">
              <a:spcBef>
                <a:spcPct val="0"/>
              </a:spcBef>
              <a:spcAft>
                <a:spcPct val="0"/>
              </a:spcAft>
            </a:pPr>
            <a:r>
              <a:rPr lang="ru-RU" sz="1600" dirty="0" smtClean="0">
                <a:latin typeface="Arial" charset="0"/>
                <a:cs typeface="Arial" charset="0"/>
              </a:rPr>
              <a:t>Но Коля схватил палку и бросился на помощь Жуку. На шум прибежал лесник и отогнал своих овчарок.</a:t>
            </a:r>
          </a:p>
          <a:p>
            <a:pPr lvl="0" eaLnBrk="0" fontAlgn="base" hangingPunct="0">
              <a:spcBef>
                <a:spcPct val="0"/>
              </a:spcBef>
              <a:spcAft>
                <a:spcPct val="0"/>
              </a:spcAft>
            </a:pPr>
            <a:r>
              <a:rPr lang="ru-RU" sz="1600" dirty="0" smtClean="0">
                <a:latin typeface="Arial" charset="0"/>
                <a:cs typeface="Arial" charset="0"/>
              </a:rPr>
              <a:t>- Чья собака? - сердито закричал он.</a:t>
            </a:r>
          </a:p>
          <a:p>
            <a:pPr lvl="0" eaLnBrk="0" fontAlgn="base" hangingPunct="0">
              <a:spcBef>
                <a:spcPct val="0"/>
              </a:spcBef>
              <a:spcAft>
                <a:spcPct val="0"/>
              </a:spcAft>
            </a:pPr>
            <a:r>
              <a:rPr lang="ru-RU" sz="1600" dirty="0" smtClean="0">
                <a:latin typeface="Arial" charset="0"/>
                <a:cs typeface="Arial" charset="0"/>
              </a:rPr>
              <a:t>- Моя, - сказал Коля.</a:t>
            </a:r>
          </a:p>
          <a:p>
            <a:pPr lvl="0" eaLnBrk="0" fontAlgn="base" hangingPunct="0">
              <a:spcBef>
                <a:spcPct val="0"/>
              </a:spcBef>
              <a:spcAft>
                <a:spcPct val="0"/>
              </a:spcAft>
            </a:pPr>
            <a:r>
              <a:rPr lang="ru-RU" sz="1600" dirty="0" smtClean="0">
                <a:latin typeface="Arial" charset="0"/>
                <a:cs typeface="Arial" charset="0"/>
              </a:rPr>
              <a:t>Ваня молчал.</a:t>
            </a:r>
          </a:p>
        </p:txBody>
      </p:sp>
      <p:sp>
        <p:nvSpPr>
          <p:cNvPr id="5" name="TextBox 4"/>
          <p:cNvSpPr txBox="1"/>
          <p:nvPr/>
        </p:nvSpPr>
        <p:spPr>
          <a:xfrm>
            <a:off x="1475656" y="188640"/>
            <a:ext cx="2664296" cy="461665"/>
          </a:xfrm>
          <a:prstGeom prst="rect">
            <a:avLst/>
          </a:prstGeom>
          <a:noFill/>
        </p:spPr>
        <p:txBody>
          <a:bodyPr wrap="square" rtlCol="0">
            <a:spAutoFit/>
          </a:bodyPr>
          <a:lstStyle/>
          <a:p>
            <a:r>
              <a:rPr lang="ru-RU" sz="2400" b="1" dirty="0" smtClean="0">
                <a:solidFill>
                  <a:srgbClr val="0070C0"/>
                </a:solidFill>
              </a:rPr>
              <a:t>КТО ХОЗЯИН?</a:t>
            </a:r>
            <a:endParaRPr lang="ru-RU" sz="2400" b="1" dirty="0">
              <a:solidFill>
                <a:srgbClr val="0070C0"/>
              </a:solidFill>
            </a:endParaRPr>
          </a:p>
        </p:txBody>
      </p:sp>
      <p:pic>
        <p:nvPicPr>
          <p:cNvPr id="6" name="Picture 2" descr="http://fs00.infourok.ru/images/doc/220/7409/4/img9.jpg">
            <a:hlinkClick r:id="rId2" action="ppaction://hlinksldjump"/>
          </p:cNvPr>
          <p:cNvPicPr>
            <a:picLocks noChangeAspect="1" noChangeArrowheads="1"/>
          </p:cNvPicPr>
          <p:nvPr/>
        </p:nvPicPr>
        <p:blipFill>
          <a:blip r:embed="rId3" cstate="print"/>
          <a:srcRect t="2316"/>
          <a:stretch>
            <a:fillRect/>
          </a:stretch>
        </p:blipFill>
        <p:spPr bwMode="auto">
          <a:xfrm flipH="1">
            <a:off x="4860032" y="3284984"/>
            <a:ext cx="3744416" cy="3036462"/>
          </a:xfrm>
          <a:prstGeom prst="rect">
            <a:avLst/>
          </a:prstGeom>
          <a:noFill/>
        </p:spPr>
      </p:pic>
    </p:spTree>
  </p:cSld>
  <p:clrMapOvr>
    <a:masterClrMapping/>
  </p:clrMapOvr>
  <p:transition advClick="0"/>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9" name="Rectangle 1"/>
          <p:cNvSpPr>
            <a:spLocks noChangeArrowheads="1"/>
          </p:cNvSpPr>
          <p:nvPr/>
        </p:nvSpPr>
        <p:spPr bwMode="auto">
          <a:xfrm>
            <a:off x="4716016" y="415498"/>
            <a:ext cx="3888432" cy="563231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smtClean="0">
                <a:ln>
                  <a:noFill/>
                </a:ln>
                <a:solidFill>
                  <a:schemeClr val="tx1"/>
                </a:solidFill>
                <a:effectLst/>
                <a:latin typeface="Arial" charset="0"/>
                <a:cs typeface="Arial" charset="0"/>
              </a:rPr>
              <a:t> </a:t>
            </a:r>
            <a:r>
              <a:rPr kumimoji="0" lang="ru-RU" sz="1800" b="0" i="0" u="none" strike="noStrike" cap="none" normalizeH="0" baseline="0" dirty="0" smtClean="0">
                <a:ln>
                  <a:noFill/>
                </a:ln>
                <a:solidFill>
                  <a:schemeClr val="tx1"/>
                </a:solidFill>
                <a:effectLst/>
                <a:latin typeface="Arial" charset="0"/>
                <a:cs typeface="Arial" charset="0"/>
              </a:rPr>
              <a:t>- Ровно? - спросил Вова.</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800" b="0" i="0" u="none" strike="noStrike" cap="none" normalizeH="0" baseline="0" dirty="0" smtClean="0">
                <a:ln>
                  <a:noFill/>
                </a:ln>
                <a:solidFill>
                  <a:schemeClr val="tx1"/>
                </a:solidFill>
                <a:effectLst/>
                <a:latin typeface="Arial" charset="0"/>
                <a:cs typeface="Arial" charset="0"/>
              </a:rPr>
              <a:t>Миша смерил глазами кучки:</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800" b="0" i="0" u="none" strike="noStrike" cap="none" normalizeH="0" baseline="0" dirty="0" smtClean="0">
                <a:ln>
                  <a:noFill/>
                </a:ln>
                <a:solidFill>
                  <a:schemeClr val="tx1"/>
                </a:solidFill>
                <a:effectLst/>
                <a:latin typeface="Arial" charset="0"/>
                <a:cs typeface="Arial" charset="0"/>
              </a:rPr>
              <a:t>- Ровно... Бабушка, налей нам чаю!</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800" b="0" i="0" u="none" strike="noStrike" cap="none" normalizeH="0" baseline="0" dirty="0" smtClean="0">
                <a:ln>
                  <a:noFill/>
                </a:ln>
                <a:solidFill>
                  <a:schemeClr val="tx1"/>
                </a:solidFill>
                <a:effectLst/>
                <a:latin typeface="Arial" charset="0"/>
                <a:cs typeface="Arial" charset="0"/>
              </a:rPr>
              <a:t>Бабушка подала обоим чай. За столом было тихо. Кучки печенья быстро уменьшались.</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800" b="0" i="0" u="none" strike="noStrike" cap="none" normalizeH="0" baseline="0" dirty="0" smtClean="0">
                <a:ln>
                  <a:noFill/>
                </a:ln>
                <a:solidFill>
                  <a:schemeClr val="tx1"/>
                </a:solidFill>
                <a:effectLst/>
                <a:latin typeface="Arial" charset="0"/>
                <a:cs typeface="Arial" charset="0"/>
              </a:rPr>
              <a:t>- Рассыпчатые! Сладкие! - говорил Миша.</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800" b="0" i="0" u="none" strike="noStrike" cap="none" normalizeH="0" baseline="0" dirty="0" smtClean="0">
                <a:ln>
                  <a:noFill/>
                </a:ln>
                <a:solidFill>
                  <a:schemeClr val="tx1"/>
                </a:solidFill>
                <a:effectLst/>
                <a:latin typeface="Arial" charset="0"/>
                <a:cs typeface="Arial" charset="0"/>
              </a:rPr>
              <a:t>- Угу! - отзывался с набитым ртом Вова.</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800" b="0" i="0" u="none" strike="noStrike" cap="none" normalizeH="0" baseline="0" dirty="0" smtClean="0">
                <a:ln>
                  <a:noFill/>
                </a:ln>
                <a:solidFill>
                  <a:schemeClr val="tx1"/>
                </a:solidFill>
                <a:effectLst/>
                <a:latin typeface="Arial" charset="0"/>
                <a:cs typeface="Arial" charset="0"/>
              </a:rPr>
              <a:t>Мама и бабушка молчали. Когда все печенье было съедено, Вова глубоко вздохнул, похлопал себя по животу и вылез из-за стола. Миша доел последний кусочек и посмотрел на маму - она мешала ложечкой не</a:t>
            </a:r>
            <a:r>
              <a:rPr kumimoji="0" lang="en-US" sz="1800" b="0" i="0" u="none" strike="noStrike" cap="none" normalizeH="0" baseline="0" dirty="0" smtClean="0">
                <a:ln>
                  <a:noFill/>
                </a:ln>
                <a:solidFill>
                  <a:schemeClr val="tx1"/>
                </a:solidFill>
                <a:effectLst/>
                <a:latin typeface="Arial" charset="0"/>
                <a:cs typeface="Arial" charset="0"/>
              </a:rPr>
              <a:t> </a:t>
            </a:r>
            <a:r>
              <a:rPr kumimoji="0" lang="ru-RU" sz="1800" b="0" i="0" u="none" strike="noStrike" cap="none" normalizeH="0" baseline="0" dirty="0" smtClean="0">
                <a:ln>
                  <a:noFill/>
                </a:ln>
                <a:solidFill>
                  <a:schemeClr val="tx1"/>
                </a:solidFill>
                <a:effectLst/>
                <a:latin typeface="Arial" charset="0"/>
                <a:cs typeface="Arial" charset="0"/>
              </a:rPr>
              <a:t>начатый чай. Он посмотрел на бабушку - она жевала корочку черного хлеба...</a:t>
            </a:r>
          </a:p>
        </p:txBody>
      </p:sp>
      <p:pic>
        <p:nvPicPr>
          <p:cNvPr id="2051" name="Picture 3" descr="http://ped-kopilka.ru/images/4%2892%29.jpg">
            <a:hlinkClick r:id="rId2" action="ppaction://hlinksldjump"/>
          </p:cNvPr>
          <p:cNvPicPr>
            <a:picLocks noChangeAspect="1" noChangeArrowheads="1"/>
          </p:cNvPicPr>
          <p:nvPr/>
        </p:nvPicPr>
        <p:blipFill>
          <a:blip r:embed="rId3" cstate="print"/>
          <a:srcRect/>
          <a:stretch>
            <a:fillRect/>
          </a:stretch>
        </p:blipFill>
        <p:spPr bwMode="auto">
          <a:xfrm>
            <a:off x="539552" y="3645024"/>
            <a:ext cx="3731324" cy="2736305"/>
          </a:xfrm>
          <a:prstGeom prst="rect">
            <a:avLst/>
          </a:prstGeom>
          <a:noFill/>
        </p:spPr>
      </p:pic>
      <p:sp>
        <p:nvSpPr>
          <p:cNvPr id="4" name="TextBox 3"/>
          <p:cNvSpPr txBox="1"/>
          <p:nvPr/>
        </p:nvSpPr>
        <p:spPr>
          <a:xfrm>
            <a:off x="539552" y="692697"/>
            <a:ext cx="3816424" cy="3139321"/>
          </a:xfrm>
          <a:prstGeom prst="rect">
            <a:avLst/>
          </a:prstGeom>
          <a:noFill/>
        </p:spPr>
        <p:txBody>
          <a:bodyPr wrap="square" rtlCol="0">
            <a:spAutoFit/>
          </a:bodyPr>
          <a:lstStyle/>
          <a:p>
            <a:pPr lvl="0" fontAlgn="base">
              <a:spcBef>
                <a:spcPct val="0"/>
              </a:spcBef>
              <a:spcAft>
                <a:spcPct val="0"/>
              </a:spcAft>
            </a:pPr>
            <a:r>
              <a:rPr lang="ru-RU" dirty="0" smtClean="0">
                <a:latin typeface="Arial" charset="0"/>
                <a:cs typeface="Arial" charset="0"/>
              </a:rPr>
              <a:t>Мама высыпала на тарелку печенье. Бабушка весело зазвенела чашками. Все уселись за стол. Вова придвинул тарелку к себе.</a:t>
            </a:r>
          </a:p>
          <a:p>
            <a:pPr lvl="0" eaLnBrk="0" fontAlgn="base" hangingPunct="0">
              <a:spcBef>
                <a:spcPct val="0"/>
              </a:spcBef>
              <a:spcAft>
                <a:spcPct val="0"/>
              </a:spcAft>
            </a:pPr>
            <a:r>
              <a:rPr lang="ru-RU" dirty="0" smtClean="0">
                <a:latin typeface="Arial" charset="0"/>
                <a:cs typeface="Arial" charset="0"/>
              </a:rPr>
              <a:t>- Дели по одному, - строго сказал Миша.</a:t>
            </a:r>
          </a:p>
          <a:p>
            <a:pPr lvl="0" eaLnBrk="0" fontAlgn="base" hangingPunct="0">
              <a:spcBef>
                <a:spcPct val="0"/>
              </a:spcBef>
              <a:spcAft>
                <a:spcPct val="0"/>
              </a:spcAft>
            </a:pPr>
            <a:r>
              <a:rPr lang="ru-RU" dirty="0" smtClean="0">
                <a:latin typeface="Arial" charset="0"/>
                <a:cs typeface="Arial" charset="0"/>
              </a:rPr>
              <a:t>Мальчики высыпали все печенье на стол и разложили его на две кучки.</a:t>
            </a:r>
          </a:p>
          <a:p>
            <a:pPr lvl="0" eaLnBrk="0" fontAlgn="base" hangingPunct="0">
              <a:spcBef>
                <a:spcPct val="0"/>
              </a:spcBef>
              <a:spcAft>
                <a:spcPct val="0"/>
              </a:spcAft>
            </a:pPr>
            <a:r>
              <a:rPr lang="en-US" dirty="0" smtClean="0">
                <a:latin typeface="Arial" charset="0"/>
                <a:cs typeface="Arial" charset="0"/>
              </a:rPr>
              <a:t> </a:t>
            </a:r>
            <a:endParaRPr lang="ru-RU" dirty="0" smtClean="0">
              <a:latin typeface="Arial" charset="0"/>
              <a:cs typeface="Arial" charset="0"/>
            </a:endParaRPr>
          </a:p>
        </p:txBody>
      </p:sp>
      <p:sp>
        <p:nvSpPr>
          <p:cNvPr id="5" name="TextBox 4"/>
          <p:cNvSpPr txBox="1"/>
          <p:nvPr/>
        </p:nvSpPr>
        <p:spPr>
          <a:xfrm>
            <a:off x="1835696" y="188640"/>
            <a:ext cx="2016224" cy="461665"/>
          </a:xfrm>
          <a:prstGeom prst="rect">
            <a:avLst/>
          </a:prstGeom>
          <a:noFill/>
        </p:spPr>
        <p:txBody>
          <a:bodyPr wrap="square" rtlCol="0">
            <a:spAutoFit/>
          </a:bodyPr>
          <a:lstStyle/>
          <a:p>
            <a:r>
              <a:rPr lang="ru-RU" sz="2400" b="1" dirty="0" smtClean="0">
                <a:solidFill>
                  <a:srgbClr val="0070C0"/>
                </a:solidFill>
              </a:rPr>
              <a:t>ПЕЧЕНЬЕ</a:t>
            </a:r>
            <a:endParaRPr lang="ru-RU" sz="2400" b="1" dirty="0">
              <a:solidFill>
                <a:srgbClr val="0070C0"/>
              </a:solidFill>
            </a:endParaRPr>
          </a:p>
        </p:txBody>
      </p:sp>
    </p:spTree>
  </p:cSld>
  <p:clrMapOvr>
    <a:masterClrMapping/>
  </p:clrMapOvr>
  <p:transition advClick="0"/>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539552" y="908720"/>
            <a:ext cx="3960440" cy="2308324"/>
          </a:xfrm>
          <a:prstGeom prst="rect">
            <a:avLst/>
          </a:prstGeom>
        </p:spPr>
        <p:txBody>
          <a:bodyPr wrap="square">
            <a:spAutoFit/>
          </a:bodyPr>
          <a:lstStyle/>
          <a:p>
            <a:r>
              <a:rPr lang="ru-RU" dirty="0" smtClean="0"/>
              <a:t>Пошли три мальчика в лес. В лесу грибы, ягоды, птицы. Загулялись мальчики. Не заметили, как день прошёл. Идут домой – боятся:</a:t>
            </a:r>
            <a:br>
              <a:rPr lang="ru-RU" dirty="0" smtClean="0"/>
            </a:br>
            <a:r>
              <a:rPr lang="ru-RU" dirty="0" smtClean="0"/>
              <a:t>— Попадёт нам дома!</a:t>
            </a:r>
            <a:br>
              <a:rPr lang="ru-RU" dirty="0" smtClean="0"/>
            </a:br>
            <a:r>
              <a:rPr lang="ru-RU" dirty="0" smtClean="0"/>
              <a:t>Вот остановились они на дороге и думают, что лучше: соврать или правду сказать?</a:t>
            </a:r>
            <a:endParaRPr lang="ru-RU" dirty="0"/>
          </a:p>
        </p:txBody>
      </p:sp>
      <p:pic>
        <p:nvPicPr>
          <p:cNvPr id="20482" name="Picture 2" descr="&amp;mcy;&amp;acy;&amp;lcy;&amp;softcy;&amp;chcy;&amp;icy;&amp;kcy;&amp;icy; &amp;icy;&amp;dcy;&amp;ucy;&amp;tcy; &amp;pcy;&amp;ocy; &amp;lcy;&amp;iecy;&amp;scy;&amp;ucy; &amp;scy; &amp;kcy;&amp;ocy;&amp;rcy;&amp;zcy;&amp;icy;&amp;ncy;&amp;kcy;&amp;acy;&amp;mcy;&amp;icy;">
            <a:hlinkClick r:id="rId2" action="ppaction://hlinksldjump"/>
          </p:cNvPr>
          <p:cNvPicPr>
            <a:picLocks noChangeAspect="1" noChangeArrowheads="1"/>
          </p:cNvPicPr>
          <p:nvPr/>
        </p:nvPicPr>
        <p:blipFill>
          <a:blip r:embed="rId3" cstate="print"/>
          <a:srcRect/>
          <a:stretch>
            <a:fillRect/>
          </a:stretch>
        </p:blipFill>
        <p:spPr bwMode="auto">
          <a:xfrm>
            <a:off x="467544" y="3284984"/>
            <a:ext cx="1872208" cy="3133322"/>
          </a:xfrm>
          <a:prstGeom prst="rect">
            <a:avLst/>
          </a:prstGeom>
          <a:noFill/>
        </p:spPr>
      </p:pic>
      <p:sp>
        <p:nvSpPr>
          <p:cNvPr id="6" name="Прямоугольник 5"/>
          <p:cNvSpPr/>
          <p:nvPr/>
        </p:nvSpPr>
        <p:spPr>
          <a:xfrm>
            <a:off x="2411760" y="3068960"/>
            <a:ext cx="2160240" cy="3416320"/>
          </a:xfrm>
          <a:prstGeom prst="rect">
            <a:avLst/>
          </a:prstGeom>
        </p:spPr>
        <p:txBody>
          <a:bodyPr wrap="square">
            <a:spAutoFit/>
          </a:bodyPr>
          <a:lstStyle/>
          <a:p>
            <a:r>
              <a:rPr lang="ru-RU" dirty="0" smtClean="0"/>
              <a:t>– Я скажу, – говорит первый, – будто волк на меня напал в лесу. Испугается отец и не будет браниться.</a:t>
            </a:r>
            <a:br>
              <a:rPr lang="ru-RU" dirty="0" smtClean="0"/>
            </a:br>
            <a:r>
              <a:rPr lang="ru-RU" dirty="0" smtClean="0"/>
              <a:t>– Я скажу, – говорит второй, – что дедушку встретил. Обрадуется мать и не будет бранить меня.</a:t>
            </a:r>
            <a:endParaRPr lang="ru-RU" dirty="0"/>
          </a:p>
        </p:txBody>
      </p:sp>
      <p:sp>
        <p:nvSpPr>
          <p:cNvPr id="7" name="Прямоугольник 6"/>
          <p:cNvSpPr/>
          <p:nvPr/>
        </p:nvSpPr>
        <p:spPr>
          <a:xfrm>
            <a:off x="4716016" y="260648"/>
            <a:ext cx="3888432" cy="3488328"/>
          </a:xfrm>
          <a:prstGeom prst="rect">
            <a:avLst/>
          </a:prstGeom>
        </p:spPr>
        <p:txBody>
          <a:bodyPr wrap="square">
            <a:spAutoFit/>
          </a:bodyPr>
          <a:lstStyle/>
          <a:p>
            <a:r>
              <a:rPr lang="ru-RU" dirty="0" smtClean="0"/>
              <a:t>– А я правду скажу, – говорит третий. – Правду всегда легче сказать, потому что она правда и придумывать ничего не надо.</a:t>
            </a:r>
            <a:br>
              <a:rPr lang="ru-RU" dirty="0" smtClean="0"/>
            </a:br>
            <a:r>
              <a:rPr lang="ru-RU" dirty="0" smtClean="0"/>
              <a:t>Вот разошлись они все по домам. Только сказал первый мальчик отцу про волка – глядь, лесной сторож идёт.</a:t>
            </a:r>
            <a:br>
              <a:rPr lang="ru-RU" dirty="0" smtClean="0"/>
            </a:br>
            <a:r>
              <a:rPr lang="ru-RU" dirty="0" smtClean="0"/>
              <a:t>– Нет, – говорит, – в этих местах волка.</a:t>
            </a:r>
            <a:br>
              <a:rPr lang="ru-RU" dirty="0" smtClean="0"/>
            </a:br>
            <a:r>
              <a:rPr lang="ru-RU" dirty="0" smtClean="0"/>
              <a:t>Рассердился отец. За первую вину наказал, а за ложь вдвое.</a:t>
            </a:r>
            <a:endParaRPr lang="ru-RU" dirty="0"/>
          </a:p>
        </p:txBody>
      </p:sp>
      <p:pic>
        <p:nvPicPr>
          <p:cNvPr id="20484" name="Picture 4" descr="&amp;mcy;&amp;acy;&amp;lcy;&amp;softcy;&amp;chcy;&amp;icy;&amp;kcy; &amp;scy; &amp;kcy;&amp;ocy;&amp;rcy;&amp;zcy;&amp;icy;&amp;ncy;&amp;kcy;&amp;ocy;&amp;jcy; &amp;icy;&amp;dcy;&amp;iecy;&amp;tcy; &amp;pcy;&amp;ocy; &amp;lcy;&amp;iecy;&amp;scy;&amp;ucy;">
            <a:hlinkClick r:id="rId2" action="ppaction://hlinksldjump"/>
          </p:cNvPr>
          <p:cNvPicPr>
            <a:picLocks noChangeAspect="1" noChangeArrowheads="1"/>
          </p:cNvPicPr>
          <p:nvPr/>
        </p:nvPicPr>
        <p:blipFill>
          <a:blip r:embed="rId4" cstate="print"/>
          <a:srcRect/>
          <a:stretch>
            <a:fillRect/>
          </a:stretch>
        </p:blipFill>
        <p:spPr bwMode="auto">
          <a:xfrm>
            <a:off x="4716016" y="3645024"/>
            <a:ext cx="1440160" cy="2819894"/>
          </a:xfrm>
          <a:prstGeom prst="rect">
            <a:avLst/>
          </a:prstGeom>
          <a:noFill/>
        </p:spPr>
      </p:pic>
      <p:sp>
        <p:nvSpPr>
          <p:cNvPr id="9" name="Прямоугольник 8"/>
          <p:cNvSpPr/>
          <p:nvPr/>
        </p:nvSpPr>
        <p:spPr>
          <a:xfrm>
            <a:off x="6156176" y="3573016"/>
            <a:ext cx="2483768" cy="3139321"/>
          </a:xfrm>
          <a:prstGeom prst="rect">
            <a:avLst/>
          </a:prstGeom>
        </p:spPr>
        <p:txBody>
          <a:bodyPr wrap="square">
            <a:spAutoFit/>
          </a:bodyPr>
          <a:lstStyle/>
          <a:p>
            <a:r>
              <a:rPr lang="ru-RU" dirty="0" smtClean="0"/>
              <a:t>Второй мальчик про деда рассказал. А дед тут как тут в гости идёт.</a:t>
            </a:r>
            <a:br>
              <a:rPr lang="ru-RU" dirty="0" smtClean="0"/>
            </a:br>
            <a:r>
              <a:rPr lang="ru-RU" dirty="0" smtClean="0"/>
              <a:t>Узнала мать правду. За первую вину наказала, а за ложь – вдвое.</a:t>
            </a:r>
            <a:br>
              <a:rPr lang="ru-RU" dirty="0" smtClean="0"/>
            </a:br>
            <a:r>
              <a:rPr lang="ru-RU" dirty="0" smtClean="0"/>
              <a:t>А третий мальчик как пришёл, так с порога во всём повинился. Поворчала на него тётка да и простила.</a:t>
            </a:r>
            <a:endParaRPr lang="ru-RU" dirty="0"/>
          </a:p>
        </p:txBody>
      </p:sp>
      <p:sp>
        <p:nvSpPr>
          <p:cNvPr id="10" name="TextBox 9"/>
          <p:cNvSpPr txBox="1"/>
          <p:nvPr/>
        </p:nvSpPr>
        <p:spPr>
          <a:xfrm>
            <a:off x="1547664" y="260648"/>
            <a:ext cx="1800200" cy="461665"/>
          </a:xfrm>
          <a:prstGeom prst="rect">
            <a:avLst/>
          </a:prstGeom>
          <a:noFill/>
        </p:spPr>
        <p:txBody>
          <a:bodyPr wrap="square" rtlCol="0">
            <a:spAutoFit/>
          </a:bodyPr>
          <a:lstStyle/>
          <a:p>
            <a:r>
              <a:rPr lang="ru-RU" sz="2400" b="1" dirty="0" smtClean="0">
                <a:solidFill>
                  <a:srgbClr val="0070C0"/>
                </a:solidFill>
              </a:rPr>
              <a:t>ЧТО ЛЕГЧЕ?</a:t>
            </a:r>
            <a:endParaRPr lang="ru-RU" sz="2400" b="1" dirty="0">
              <a:solidFill>
                <a:srgbClr val="0070C0"/>
              </a:solidFill>
            </a:endParaRPr>
          </a:p>
        </p:txBody>
      </p:sp>
    </p:spTree>
  </p:cSld>
  <p:clrMapOvr>
    <a:masterClrMapping/>
  </p:clrMapOvr>
  <p:transition advClick="0"/>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395536" y="692696"/>
            <a:ext cx="4032448" cy="2862322"/>
          </a:xfrm>
          <a:prstGeom prst="rect">
            <a:avLst/>
          </a:prstGeom>
        </p:spPr>
        <p:txBody>
          <a:bodyPr wrap="square">
            <a:spAutoFit/>
          </a:bodyPr>
          <a:lstStyle/>
          <a:p>
            <a:r>
              <a:rPr lang="ru-RU" dirty="0" smtClean="0"/>
              <a:t>Юра вошёл в автобус и сел на детское место. Вслед за Юрой вошёл военный. Юра вскочил:</a:t>
            </a:r>
            <a:br>
              <a:rPr lang="ru-RU" dirty="0" smtClean="0"/>
            </a:br>
            <a:r>
              <a:rPr lang="ru-RU" dirty="0" smtClean="0"/>
              <a:t>– Садитесь, пожалуйста!</a:t>
            </a:r>
            <a:br>
              <a:rPr lang="ru-RU" dirty="0" smtClean="0"/>
            </a:br>
            <a:r>
              <a:rPr lang="ru-RU" dirty="0" smtClean="0"/>
              <a:t>– Сиди, сиди! Я вот здесь сяду.</a:t>
            </a:r>
            <a:br>
              <a:rPr lang="ru-RU" dirty="0" smtClean="0"/>
            </a:br>
            <a:r>
              <a:rPr lang="ru-RU" dirty="0" smtClean="0"/>
              <a:t>Военный сел сзади Юры. По ступенькам поднялась старушка.</a:t>
            </a:r>
            <a:br>
              <a:rPr lang="ru-RU" dirty="0" smtClean="0"/>
            </a:br>
            <a:r>
              <a:rPr lang="ru-RU" dirty="0" smtClean="0"/>
              <a:t>Юра хотел предложить ей место, но другой мальчик опередил его.</a:t>
            </a:r>
            <a:br>
              <a:rPr lang="ru-RU" dirty="0" smtClean="0"/>
            </a:br>
            <a:endParaRPr lang="ru-RU" dirty="0"/>
          </a:p>
        </p:txBody>
      </p:sp>
      <p:sp>
        <p:nvSpPr>
          <p:cNvPr id="6" name="Прямоугольник 5"/>
          <p:cNvSpPr/>
          <p:nvPr/>
        </p:nvSpPr>
        <p:spPr>
          <a:xfrm>
            <a:off x="4716016" y="692696"/>
            <a:ext cx="3888432" cy="5632311"/>
          </a:xfrm>
          <a:prstGeom prst="rect">
            <a:avLst/>
          </a:prstGeom>
        </p:spPr>
        <p:txBody>
          <a:bodyPr wrap="square">
            <a:spAutoFit/>
          </a:bodyPr>
          <a:lstStyle/>
          <a:p>
            <a:r>
              <a:rPr lang="ru-RU" dirty="0" smtClean="0"/>
              <a:t>«Некрасиво получилось», – подумал Юра и стал зорко смотреть на дверь.  С передней площадки вошла девочка. Она прижимала к себе туго свернутое байковое одеяльце, из которого торчал кружевной чепчик.</a:t>
            </a:r>
            <a:br>
              <a:rPr lang="ru-RU" dirty="0" smtClean="0"/>
            </a:br>
            <a:r>
              <a:rPr lang="ru-RU" dirty="0" smtClean="0"/>
              <a:t>Юра вскочил:</a:t>
            </a:r>
            <a:br>
              <a:rPr lang="ru-RU" dirty="0" smtClean="0"/>
            </a:br>
            <a:r>
              <a:rPr lang="ru-RU" dirty="0" smtClean="0"/>
              <a:t>– Садитесь, пожалуйста!</a:t>
            </a:r>
            <a:br>
              <a:rPr lang="ru-RU" dirty="0" smtClean="0"/>
            </a:br>
            <a:r>
              <a:rPr lang="ru-RU" dirty="0" smtClean="0"/>
              <a:t>Девочка кивнула головой, села и, раскрыв одеяло, вытащила большую куклу.</a:t>
            </a:r>
            <a:br>
              <a:rPr lang="ru-RU" dirty="0" smtClean="0"/>
            </a:br>
            <a:r>
              <a:rPr lang="ru-RU" dirty="0" smtClean="0"/>
              <a:t>Пассажиры засмеялись, а Юра покраснел.</a:t>
            </a:r>
            <a:br>
              <a:rPr lang="ru-RU" dirty="0" smtClean="0"/>
            </a:br>
            <a:r>
              <a:rPr lang="ru-RU" dirty="0" smtClean="0"/>
              <a:t>– Я думал, она женщина с ребёнком, – пробормотал он.</a:t>
            </a:r>
            <a:br>
              <a:rPr lang="ru-RU" dirty="0" smtClean="0"/>
            </a:br>
            <a:r>
              <a:rPr lang="ru-RU" dirty="0" smtClean="0"/>
              <a:t>Военный одобрительно похлопал его по плечу:</a:t>
            </a:r>
            <a:br>
              <a:rPr lang="ru-RU" dirty="0" smtClean="0"/>
            </a:br>
            <a:r>
              <a:rPr lang="ru-RU" dirty="0" smtClean="0"/>
              <a:t>– Ничего, ничего! Девочке тоже надо уступать место! Да ещё девочке с куклой!</a:t>
            </a:r>
            <a:endParaRPr lang="ru-RU" dirty="0"/>
          </a:p>
        </p:txBody>
      </p:sp>
      <p:pic>
        <p:nvPicPr>
          <p:cNvPr id="7" name="Picture 2" descr="http://www.librius.net/i/22/65422/i_010.jpg">
            <a:hlinkClick r:id="rId2" action="ppaction://hlinksldjump"/>
          </p:cNvPr>
          <p:cNvPicPr>
            <a:picLocks noChangeAspect="1" noChangeArrowheads="1"/>
          </p:cNvPicPr>
          <p:nvPr/>
        </p:nvPicPr>
        <p:blipFill>
          <a:blip r:embed="rId3" cstate="print"/>
          <a:srcRect/>
          <a:stretch>
            <a:fillRect/>
          </a:stretch>
        </p:blipFill>
        <p:spPr bwMode="auto">
          <a:xfrm>
            <a:off x="1259632" y="3284984"/>
            <a:ext cx="2520280" cy="3297562"/>
          </a:xfrm>
          <a:prstGeom prst="rect">
            <a:avLst/>
          </a:prstGeom>
          <a:noFill/>
        </p:spPr>
      </p:pic>
      <p:sp>
        <p:nvSpPr>
          <p:cNvPr id="8" name="TextBox 7"/>
          <p:cNvSpPr txBox="1"/>
          <p:nvPr/>
        </p:nvSpPr>
        <p:spPr>
          <a:xfrm>
            <a:off x="1043608" y="260648"/>
            <a:ext cx="2952328" cy="461665"/>
          </a:xfrm>
          <a:prstGeom prst="rect">
            <a:avLst/>
          </a:prstGeom>
          <a:noFill/>
        </p:spPr>
        <p:txBody>
          <a:bodyPr wrap="square" rtlCol="0">
            <a:spAutoFit/>
          </a:bodyPr>
          <a:lstStyle/>
          <a:p>
            <a:r>
              <a:rPr lang="ru-RU" sz="2400" b="1" dirty="0" smtClean="0">
                <a:solidFill>
                  <a:srgbClr val="0070C0"/>
                </a:solidFill>
              </a:rPr>
              <a:t>ДЕВОЧКА С КУКЛОЙ</a:t>
            </a:r>
            <a:endParaRPr lang="ru-RU" sz="2400" b="1" dirty="0">
              <a:solidFill>
                <a:srgbClr val="0070C0"/>
              </a:solidFill>
            </a:endParaRPr>
          </a:p>
        </p:txBody>
      </p:sp>
    </p:spTree>
  </p:cSld>
  <p:clrMapOvr>
    <a:masterClrMapping/>
  </p:clrMapOvr>
  <p:transition advClick="0"/>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07504" y="476672"/>
            <a:ext cx="5256584" cy="276999"/>
          </a:xfrm>
          <a:prstGeom prst="rect">
            <a:avLst/>
          </a:prstGeom>
        </p:spPr>
        <p:txBody>
          <a:bodyPr wrap="square">
            <a:spAutoFit/>
          </a:bodyPr>
          <a:lstStyle/>
          <a:p>
            <a:r>
              <a:rPr lang="en-US" sz="1200" dirty="0" smtClean="0">
                <a:hlinkClick r:id="rId2"/>
              </a:rPr>
              <a:t>http://www.clipartpal.com/_thumbs/pd/open_face_book_blank_T.png</a:t>
            </a:r>
            <a:r>
              <a:rPr lang="ru-RU" sz="1200" dirty="0" smtClean="0"/>
              <a:t> - книга</a:t>
            </a:r>
            <a:endParaRPr lang="ru-RU" sz="1200" dirty="0"/>
          </a:p>
        </p:txBody>
      </p:sp>
      <p:sp>
        <p:nvSpPr>
          <p:cNvPr id="3" name="Прямоугольник 2"/>
          <p:cNvSpPr/>
          <p:nvPr/>
        </p:nvSpPr>
        <p:spPr>
          <a:xfrm>
            <a:off x="0" y="692696"/>
            <a:ext cx="5418856" cy="276999"/>
          </a:xfrm>
          <a:prstGeom prst="rect">
            <a:avLst/>
          </a:prstGeom>
        </p:spPr>
        <p:txBody>
          <a:bodyPr wrap="square">
            <a:spAutoFit/>
          </a:bodyPr>
          <a:lstStyle/>
          <a:p>
            <a:pPr algn="ctr"/>
            <a:r>
              <a:rPr lang="en-US" sz="1200" dirty="0" smtClean="0">
                <a:hlinkClick r:id="rId3"/>
              </a:rPr>
              <a:t>http://www.tetsystems.com/typo3temp/pics/238506b31a.jpg</a:t>
            </a:r>
            <a:r>
              <a:rPr lang="en-US" sz="1200" dirty="0" smtClean="0"/>
              <a:t> - </a:t>
            </a:r>
            <a:r>
              <a:rPr lang="ru-RU" sz="1200" dirty="0" smtClean="0"/>
              <a:t>книжная полка</a:t>
            </a:r>
            <a:endParaRPr lang="ru-RU" sz="1200" dirty="0"/>
          </a:p>
        </p:txBody>
      </p:sp>
      <p:sp>
        <p:nvSpPr>
          <p:cNvPr id="4" name="Прямоугольник 3"/>
          <p:cNvSpPr/>
          <p:nvPr/>
        </p:nvSpPr>
        <p:spPr>
          <a:xfrm>
            <a:off x="107504" y="3501008"/>
            <a:ext cx="6390456" cy="276999"/>
          </a:xfrm>
          <a:prstGeom prst="rect">
            <a:avLst/>
          </a:prstGeom>
        </p:spPr>
        <p:txBody>
          <a:bodyPr wrap="square">
            <a:spAutoFit/>
          </a:bodyPr>
          <a:lstStyle/>
          <a:p>
            <a:r>
              <a:rPr lang="en-US" sz="1200" dirty="0" smtClean="0">
                <a:hlinkClick r:id="rId4"/>
              </a:rPr>
              <a:t>http://booksbunker.com/get_binary/507f2dfd67b0c.fb2/i_043.jpg/1</a:t>
            </a:r>
            <a:r>
              <a:rPr lang="ru-RU" sz="1200" dirty="0" smtClean="0"/>
              <a:t> - синие листья</a:t>
            </a:r>
            <a:endParaRPr lang="ru-RU" sz="1200" dirty="0"/>
          </a:p>
        </p:txBody>
      </p:sp>
      <p:sp>
        <p:nvSpPr>
          <p:cNvPr id="5" name="Прямоугольник 4"/>
          <p:cNvSpPr/>
          <p:nvPr/>
        </p:nvSpPr>
        <p:spPr>
          <a:xfrm>
            <a:off x="107504" y="3717032"/>
            <a:ext cx="6192688" cy="276999"/>
          </a:xfrm>
          <a:prstGeom prst="rect">
            <a:avLst/>
          </a:prstGeom>
        </p:spPr>
        <p:txBody>
          <a:bodyPr wrap="square">
            <a:spAutoFit/>
          </a:bodyPr>
          <a:lstStyle/>
          <a:p>
            <a:r>
              <a:rPr lang="en-US" sz="1200" dirty="0" smtClean="0">
                <a:hlinkClick r:id="rId5"/>
              </a:rPr>
              <a:t>http://www.planetaskazok.ru/images/stories/oseeva/sinie_listya/img_056.jpg</a:t>
            </a:r>
            <a:r>
              <a:rPr lang="ru-RU" sz="1200" dirty="0" smtClean="0"/>
              <a:t> - что легче1</a:t>
            </a:r>
            <a:endParaRPr lang="ru-RU" sz="1200" dirty="0"/>
          </a:p>
        </p:txBody>
      </p:sp>
      <p:sp>
        <p:nvSpPr>
          <p:cNvPr id="6" name="Прямоугольник 5"/>
          <p:cNvSpPr/>
          <p:nvPr/>
        </p:nvSpPr>
        <p:spPr>
          <a:xfrm>
            <a:off x="107504" y="3933056"/>
            <a:ext cx="6552728" cy="276999"/>
          </a:xfrm>
          <a:prstGeom prst="rect">
            <a:avLst/>
          </a:prstGeom>
        </p:spPr>
        <p:txBody>
          <a:bodyPr wrap="square">
            <a:spAutoFit/>
          </a:bodyPr>
          <a:lstStyle/>
          <a:p>
            <a:r>
              <a:rPr lang="en-US" sz="1200" dirty="0" smtClean="0">
                <a:hlinkClick r:id="rId6"/>
              </a:rPr>
              <a:t>http://www.planetaskazok.ru/images/stories/oseeva/sinie_listya/img_057.jpg</a:t>
            </a:r>
            <a:r>
              <a:rPr lang="ru-RU" sz="1200" dirty="0" smtClean="0"/>
              <a:t> - что легче2</a:t>
            </a:r>
            <a:endParaRPr lang="ru-RU" sz="1200" dirty="0"/>
          </a:p>
        </p:txBody>
      </p:sp>
      <p:sp>
        <p:nvSpPr>
          <p:cNvPr id="7" name="Прямоугольник 6"/>
          <p:cNvSpPr/>
          <p:nvPr/>
        </p:nvSpPr>
        <p:spPr>
          <a:xfrm>
            <a:off x="107504" y="4149080"/>
            <a:ext cx="6840760" cy="276999"/>
          </a:xfrm>
          <a:prstGeom prst="rect">
            <a:avLst/>
          </a:prstGeom>
        </p:spPr>
        <p:txBody>
          <a:bodyPr wrap="square">
            <a:spAutoFit/>
          </a:bodyPr>
          <a:lstStyle/>
          <a:p>
            <a:r>
              <a:rPr lang="en-US" sz="1200" dirty="0" smtClean="0">
                <a:hlinkClick r:id="rId7"/>
              </a:rPr>
              <a:t>http://www.planetaskazok.ru/images/stories/oseeva/sinie_listya/img_008.jpg</a:t>
            </a:r>
            <a:r>
              <a:rPr lang="ru-RU" sz="1200" dirty="0" smtClean="0"/>
              <a:t> - просто старушка</a:t>
            </a:r>
            <a:endParaRPr lang="ru-RU" sz="1200" dirty="0"/>
          </a:p>
        </p:txBody>
      </p:sp>
      <p:sp>
        <p:nvSpPr>
          <p:cNvPr id="8" name="Прямоугольник 7"/>
          <p:cNvSpPr/>
          <p:nvPr/>
        </p:nvSpPr>
        <p:spPr>
          <a:xfrm>
            <a:off x="107504" y="1556792"/>
            <a:ext cx="5814564" cy="276999"/>
          </a:xfrm>
          <a:prstGeom prst="rect">
            <a:avLst/>
          </a:prstGeom>
        </p:spPr>
        <p:txBody>
          <a:bodyPr wrap="square">
            <a:spAutoFit/>
          </a:bodyPr>
          <a:lstStyle/>
          <a:p>
            <a:r>
              <a:rPr lang="en-US" sz="1200" dirty="0" smtClean="0">
                <a:hlinkClick r:id="rId8"/>
              </a:rPr>
              <a:t>http://skazvikt.ucoz.ru/_pu/14/37443327.jpg</a:t>
            </a:r>
            <a:r>
              <a:rPr lang="ru-RU" sz="1200" dirty="0" smtClean="0"/>
              <a:t> - хорошее</a:t>
            </a:r>
            <a:endParaRPr lang="ru-RU" sz="1200" dirty="0"/>
          </a:p>
        </p:txBody>
      </p:sp>
      <p:sp>
        <p:nvSpPr>
          <p:cNvPr id="9" name="TextBox 8"/>
          <p:cNvSpPr txBox="1"/>
          <p:nvPr/>
        </p:nvSpPr>
        <p:spPr>
          <a:xfrm>
            <a:off x="107504" y="4365104"/>
            <a:ext cx="5760640" cy="276999"/>
          </a:xfrm>
          <a:prstGeom prst="rect">
            <a:avLst/>
          </a:prstGeom>
          <a:noFill/>
        </p:spPr>
        <p:txBody>
          <a:bodyPr wrap="square" rtlCol="0">
            <a:spAutoFit/>
          </a:bodyPr>
          <a:lstStyle/>
          <a:p>
            <a:r>
              <a:rPr lang="en-US" sz="1200" dirty="0" smtClean="0">
                <a:hlinkClick r:id="rId9"/>
              </a:rPr>
              <a:t>http://www.</a:t>
            </a:r>
            <a:r>
              <a:rPr lang="ru-RU" sz="1200" dirty="0" err="1" smtClean="0">
                <a:hlinkClick r:id="rId9"/>
              </a:rPr>
              <a:t>сказкионлайн.рф</a:t>
            </a:r>
            <a:r>
              <a:rPr lang="ru-RU" sz="1200" dirty="0" smtClean="0">
                <a:hlinkClick r:id="rId9"/>
              </a:rPr>
              <a:t>/</a:t>
            </a:r>
            <a:r>
              <a:rPr lang="en-US" sz="1200" dirty="0" smtClean="0">
                <a:hlinkClick r:id="rId9"/>
              </a:rPr>
              <a:t>uploads/1/0/5/8/10580347/9984682_orig.jpg</a:t>
            </a:r>
            <a:r>
              <a:rPr lang="ru-RU" sz="1200" dirty="0" smtClean="0"/>
              <a:t> - плохо</a:t>
            </a:r>
            <a:endParaRPr lang="ru-RU" sz="1200" dirty="0"/>
          </a:p>
        </p:txBody>
      </p:sp>
      <p:sp>
        <p:nvSpPr>
          <p:cNvPr id="10" name="TextBox 9"/>
          <p:cNvSpPr txBox="1"/>
          <p:nvPr/>
        </p:nvSpPr>
        <p:spPr>
          <a:xfrm>
            <a:off x="107504" y="4581128"/>
            <a:ext cx="5040560" cy="276999"/>
          </a:xfrm>
          <a:prstGeom prst="rect">
            <a:avLst/>
          </a:prstGeom>
          <a:noFill/>
        </p:spPr>
        <p:txBody>
          <a:bodyPr wrap="square" rtlCol="0">
            <a:spAutoFit/>
          </a:bodyPr>
          <a:lstStyle/>
          <a:p>
            <a:r>
              <a:rPr lang="en-US" sz="1200" dirty="0" smtClean="0">
                <a:hlinkClick r:id="rId10"/>
              </a:rPr>
              <a:t>http://www.e-reading.life/illustrations/137/137772-i_059.jpg</a:t>
            </a:r>
            <a:r>
              <a:rPr lang="ru-RU" sz="1200" dirty="0" smtClean="0"/>
              <a:t> - хорошее</a:t>
            </a:r>
            <a:endParaRPr lang="ru-RU" sz="1200" dirty="0"/>
          </a:p>
        </p:txBody>
      </p:sp>
      <p:sp>
        <p:nvSpPr>
          <p:cNvPr id="11" name="TextBox 10"/>
          <p:cNvSpPr txBox="1"/>
          <p:nvPr/>
        </p:nvSpPr>
        <p:spPr>
          <a:xfrm>
            <a:off x="107504" y="4797152"/>
            <a:ext cx="6192688" cy="276999"/>
          </a:xfrm>
          <a:prstGeom prst="rect">
            <a:avLst/>
          </a:prstGeom>
          <a:noFill/>
        </p:spPr>
        <p:txBody>
          <a:bodyPr wrap="square" rtlCol="0">
            <a:spAutoFit/>
          </a:bodyPr>
          <a:lstStyle/>
          <a:p>
            <a:r>
              <a:rPr lang="en-US" sz="1200" dirty="0" smtClean="0">
                <a:hlinkClick r:id="rId11"/>
              </a:rPr>
              <a:t>http://pro-razvitie.ru/upload/blogs/bf13fcda773c8f255d37cd6f7156e63d.jpg</a:t>
            </a:r>
            <a:r>
              <a:rPr lang="ru-RU" sz="1200" dirty="0" smtClean="0"/>
              <a:t> - сыновья</a:t>
            </a:r>
            <a:endParaRPr lang="ru-RU" sz="1200" dirty="0"/>
          </a:p>
        </p:txBody>
      </p:sp>
      <p:sp>
        <p:nvSpPr>
          <p:cNvPr id="12" name="TextBox 11"/>
          <p:cNvSpPr txBox="1"/>
          <p:nvPr/>
        </p:nvSpPr>
        <p:spPr>
          <a:xfrm>
            <a:off x="107504" y="5013176"/>
            <a:ext cx="5544616" cy="276999"/>
          </a:xfrm>
          <a:prstGeom prst="rect">
            <a:avLst/>
          </a:prstGeom>
          <a:noFill/>
        </p:spPr>
        <p:txBody>
          <a:bodyPr wrap="square" rtlCol="0">
            <a:spAutoFit/>
          </a:bodyPr>
          <a:lstStyle/>
          <a:p>
            <a:r>
              <a:rPr lang="en-US" sz="1200" dirty="0" smtClean="0">
                <a:hlinkClick r:id="rId12"/>
              </a:rPr>
              <a:t>http://fs00.infourok.ru/images/doc/307/306844/2/img6.jpg</a:t>
            </a:r>
            <a:r>
              <a:rPr lang="ru-RU" sz="1200" dirty="0" smtClean="0"/>
              <a:t> - сыновья</a:t>
            </a:r>
            <a:endParaRPr lang="ru-RU" sz="1200" dirty="0"/>
          </a:p>
        </p:txBody>
      </p:sp>
      <p:sp>
        <p:nvSpPr>
          <p:cNvPr id="13" name="TextBox 12"/>
          <p:cNvSpPr txBox="1"/>
          <p:nvPr/>
        </p:nvSpPr>
        <p:spPr>
          <a:xfrm>
            <a:off x="107504" y="5229200"/>
            <a:ext cx="6624736" cy="276999"/>
          </a:xfrm>
          <a:prstGeom prst="rect">
            <a:avLst/>
          </a:prstGeom>
          <a:noFill/>
        </p:spPr>
        <p:txBody>
          <a:bodyPr wrap="square" rtlCol="0">
            <a:spAutoFit/>
          </a:bodyPr>
          <a:lstStyle/>
          <a:p>
            <a:r>
              <a:rPr lang="en-US" sz="1200" dirty="0" smtClean="0">
                <a:hlinkClick r:id="rId13"/>
              </a:rPr>
              <a:t>http://e-libra.ru/files/cache1/203849/i_022.jpg</a:t>
            </a:r>
            <a:r>
              <a:rPr lang="ru-RU" sz="1200" dirty="0" smtClean="0"/>
              <a:t> - три товарища</a:t>
            </a:r>
            <a:endParaRPr lang="ru-RU" sz="1200" dirty="0"/>
          </a:p>
        </p:txBody>
      </p:sp>
      <p:sp>
        <p:nvSpPr>
          <p:cNvPr id="14" name="TextBox 13"/>
          <p:cNvSpPr txBox="1"/>
          <p:nvPr/>
        </p:nvSpPr>
        <p:spPr>
          <a:xfrm>
            <a:off x="107504" y="5445224"/>
            <a:ext cx="7237312" cy="276999"/>
          </a:xfrm>
          <a:prstGeom prst="rect">
            <a:avLst/>
          </a:prstGeom>
          <a:noFill/>
        </p:spPr>
        <p:txBody>
          <a:bodyPr wrap="square" rtlCol="0">
            <a:spAutoFit/>
          </a:bodyPr>
          <a:lstStyle/>
          <a:p>
            <a:r>
              <a:rPr lang="en-US" sz="1200" dirty="0" smtClean="0">
                <a:hlinkClick r:id="rId14"/>
              </a:rPr>
              <a:t>http://aria-art.ru/0/O/Oseeva%20V.%20Sinie%20list%27ja%20(E.%20Karpovich)/21.jpg</a:t>
            </a:r>
            <a:r>
              <a:rPr lang="ru-RU" sz="1200" dirty="0" smtClean="0"/>
              <a:t> - три товарища</a:t>
            </a:r>
            <a:endParaRPr lang="ru-RU" sz="1200" dirty="0"/>
          </a:p>
        </p:txBody>
      </p:sp>
      <p:sp>
        <p:nvSpPr>
          <p:cNvPr id="15" name="TextBox 14"/>
          <p:cNvSpPr txBox="1"/>
          <p:nvPr/>
        </p:nvSpPr>
        <p:spPr>
          <a:xfrm>
            <a:off x="107504" y="5661248"/>
            <a:ext cx="5221088" cy="276999"/>
          </a:xfrm>
          <a:prstGeom prst="rect">
            <a:avLst/>
          </a:prstGeom>
          <a:noFill/>
        </p:spPr>
        <p:txBody>
          <a:bodyPr wrap="square" rtlCol="0">
            <a:spAutoFit/>
          </a:bodyPr>
          <a:lstStyle/>
          <a:p>
            <a:r>
              <a:rPr lang="en-US" sz="1200" dirty="0" smtClean="0">
                <a:hlinkClick r:id="rId15"/>
              </a:rPr>
              <a:t>http://images.mreadz.net/104/103057/37.jpg</a:t>
            </a:r>
            <a:r>
              <a:rPr lang="ru-RU" sz="1200" dirty="0" smtClean="0"/>
              <a:t> - до первого дождя</a:t>
            </a:r>
            <a:endParaRPr lang="ru-RU" sz="1200" dirty="0"/>
          </a:p>
        </p:txBody>
      </p:sp>
      <p:sp>
        <p:nvSpPr>
          <p:cNvPr id="16" name="TextBox 15"/>
          <p:cNvSpPr txBox="1"/>
          <p:nvPr/>
        </p:nvSpPr>
        <p:spPr>
          <a:xfrm>
            <a:off x="107504" y="5877272"/>
            <a:ext cx="5328592" cy="276999"/>
          </a:xfrm>
          <a:prstGeom prst="rect">
            <a:avLst/>
          </a:prstGeom>
          <a:noFill/>
        </p:spPr>
        <p:txBody>
          <a:bodyPr wrap="square" rtlCol="0">
            <a:spAutoFit/>
          </a:bodyPr>
          <a:lstStyle/>
          <a:p>
            <a:r>
              <a:rPr lang="en-US" sz="1200" dirty="0" smtClean="0">
                <a:hlinkClick r:id="rId16"/>
              </a:rPr>
              <a:t>http://www.e-reading.mobi/illustrations/137/137772-i_040.jpg</a:t>
            </a:r>
            <a:r>
              <a:rPr lang="ru-RU" sz="1200" dirty="0" smtClean="0"/>
              <a:t> - печенье</a:t>
            </a:r>
            <a:endParaRPr lang="ru-RU" sz="1200" dirty="0"/>
          </a:p>
        </p:txBody>
      </p:sp>
      <p:sp>
        <p:nvSpPr>
          <p:cNvPr id="17" name="TextBox 16"/>
          <p:cNvSpPr txBox="1"/>
          <p:nvPr/>
        </p:nvSpPr>
        <p:spPr>
          <a:xfrm>
            <a:off x="107504" y="6093296"/>
            <a:ext cx="5040560" cy="276999"/>
          </a:xfrm>
          <a:prstGeom prst="rect">
            <a:avLst/>
          </a:prstGeom>
          <a:noFill/>
        </p:spPr>
        <p:txBody>
          <a:bodyPr wrap="square" rtlCol="0">
            <a:spAutoFit/>
          </a:bodyPr>
          <a:lstStyle/>
          <a:p>
            <a:r>
              <a:rPr lang="en-US" sz="1200" dirty="0" smtClean="0">
                <a:hlinkClick r:id="rId17"/>
              </a:rPr>
              <a:t>http://fs00.infourok.ru/images/doc/220/7409/4/img9.jpg</a:t>
            </a:r>
            <a:r>
              <a:rPr lang="ru-RU" sz="1200" dirty="0" smtClean="0"/>
              <a:t> - кто хозяин</a:t>
            </a:r>
            <a:endParaRPr lang="ru-RU" sz="1200" dirty="0"/>
          </a:p>
        </p:txBody>
      </p:sp>
      <p:sp>
        <p:nvSpPr>
          <p:cNvPr id="18" name="TextBox 17"/>
          <p:cNvSpPr txBox="1"/>
          <p:nvPr/>
        </p:nvSpPr>
        <p:spPr>
          <a:xfrm>
            <a:off x="107504" y="6309320"/>
            <a:ext cx="4680520" cy="276999"/>
          </a:xfrm>
          <a:prstGeom prst="rect">
            <a:avLst/>
          </a:prstGeom>
          <a:noFill/>
        </p:spPr>
        <p:txBody>
          <a:bodyPr wrap="square" rtlCol="0">
            <a:spAutoFit/>
          </a:bodyPr>
          <a:lstStyle/>
          <a:p>
            <a:r>
              <a:rPr lang="en-US" sz="1200" dirty="0" smtClean="0">
                <a:hlinkClick r:id="rId18"/>
              </a:rPr>
              <a:t>http://www.librius.net/i/22/65422/i_010.jpg</a:t>
            </a:r>
            <a:r>
              <a:rPr lang="ru-RU" sz="1200" dirty="0" smtClean="0"/>
              <a:t> - девочка с куклой</a:t>
            </a:r>
            <a:endParaRPr lang="ru-RU" sz="1200" dirty="0"/>
          </a:p>
        </p:txBody>
      </p:sp>
      <p:sp>
        <p:nvSpPr>
          <p:cNvPr id="19" name="TextBox 18"/>
          <p:cNvSpPr txBox="1"/>
          <p:nvPr/>
        </p:nvSpPr>
        <p:spPr>
          <a:xfrm>
            <a:off x="107504" y="908720"/>
            <a:ext cx="6336704" cy="276999"/>
          </a:xfrm>
          <a:prstGeom prst="rect">
            <a:avLst/>
          </a:prstGeom>
          <a:noFill/>
        </p:spPr>
        <p:txBody>
          <a:bodyPr wrap="square" rtlCol="0">
            <a:spAutoFit/>
          </a:bodyPr>
          <a:lstStyle/>
          <a:p>
            <a:r>
              <a:rPr lang="en-US" sz="1200" dirty="0" smtClean="0">
                <a:hlinkClick r:id="rId19"/>
              </a:rPr>
              <a:t>http://nachalo4ka.ru/wp-content/uploads/2014/04/shablon-knigi-prevyu-3.png</a:t>
            </a:r>
            <a:r>
              <a:rPr lang="ru-RU" sz="1200" dirty="0" smtClean="0"/>
              <a:t> - титульный лист </a:t>
            </a:r>
            <a:endParaRPr lang="ru-RU" sz="1200" dirty="0"/>
          </a:p>
        </p:txBody>
      </p:sp>
      <p:sp>
        <p:nvSpPr>
          <p:cNvPr id="20" name="TextBox 19"/>
          <p:cNvSpPr txBox="1"/>
          <p:nvPr/>
        </p:nvSpPr>
        <p:spPr>
          <a:xfrm>
            <a:off x="107504" y="1772816"/>
            <a:ext cx="4896544" cy="276999"/>
          </a:xfrm>
          <a:prstGeom prst="rect">
            <a:avLst/>
          </a:prstGeom>
          <a:noFill/>
        </p:spPr>
        <p:txBody>
          <a:bodyPr wrap="square" rtlCol="0">
            <a:spAutoFit/>
          </a:bodyPr>
          <a:lstStyle/>
          <a:p>
            <a:r>
              <a:rPr lang="en-US" sz="1200" dirty="0" smtClean="0">
                <a:hlinkClick r:id="rId20"/>
              </a:rPr>
              <a:t>http://s020.radikal.ru/i719/1301/e3/b59b06ce3ae4.jpg</a:t>
            </a:r>
            <a:r>
              <a:rPr lang="ru-RU" sz="1200" dirty="0" smtClean="0"/>
              <a:t> - три товарища</a:t>
            </a:r>
            <a:endParaRPr lang="ru-RU" sz="1200" dirty="0"/>
          </a:p>
        </p:txBody>
      </p:sp>
      <p:sp>
        <p:nvSpPr>
          <p:cNvPr id="21" name="Прямоугольник 20"/>
          <p:cNvSpPr/>
          <p:nvPr/>
        </p:nvSpPr>
        <p:spPr>
          <a:xfrm>
            <a:off x="107504" y="1988840"/>
            <a:ext cx="7056784" cy="276999"/>
          </a:xfrm>
          <a:prstGeom prst="rect">
            <a:avLst/>
          </a:prstGeom>
        </p:spPr>
        <p:txBody>
          <a:bodyPr wrap="square">
            <a:spAutoFit/>
          </a:bodyPr>
          <a:lstStyle/>
          <a:p>
            <a:r>
              <a:rPr lang="en-US" sz="1200" dirty="0" smtClean="0">
                <a:hlinkClick r:id="rId21"/>
              </a:rPr>
              <a:t>http://aria-art.ru/0/O/Oseeva%20V.%20Sinie%20list%27ja%20%28E.%20Karpovich%29/16.jpg</a:t>
            </a:r>
            <a:r>
              <a:rPr lang="ru-RU" sz="1200" dirty="0" smtClean="0"/>
              <a:t> - кто хозяин</a:t>
            </a:r>
            <a:endParaRPr lang="ru-RU" sz="1200" dirty="0"/>
          </a:p>
        </p:txBody>
      </p:sp>
      <p:sp>
        <p:nvSpPr>
          <p:cNvPr id="22" name="Прямоугольник 21"/>
          <p:cNvSpPr/>
          <p:nvPr/>
        </p:nvSpPr>
        <p:spPr>
          <a:xfrm>
            <a:off x="107504" y="2204864"/>
            <a:ext cx="6462464" cy="276999"/>
          </a:xfrm>
          <a:prstGeom prst="rect">
            <a:avLst/>
          </a:prstGeom>
        </p:spPr>
        <p:txBody>
          <a:bodyPr wrap="square">
            <a:spAutoFit/>
          </a:bodyPr>
          <a:lstStyle/>
          <a:p>
            <a:r>
              <a:rPr lang="en-US" sz="1200" dirty="0" smtClean="0">
                <a:hlinkClick r:id="rId22"/>
              </a:rPr>
              <a:t>http://img-fotki.yandex.ru/get/6712/154981744.56/0_b862d_f470b215_XL.jpg</a:t>
            </a:r>
            <a:r>
              <a:rPr lang="ru-RU" sz="1200" dirty="0" smtClean="0"/>
              <a:t> - печенье</a:t>
            </a:r>
            <a:endParaRPr lang="ru-RU" sz="1200" dirty="0"/>
          </a:p>
        </p:txBody>
      </p:sp>
      <p:sp>
        <p:nvSpPr>
          <p:cNvPr id="23" name="Прямоугольник 22"/>
          <p:cNvSpPr/>
          <p:nvPr/>
        </p:nvSpPr>
        <p:spPr>
          <a:xfrm>
            <a:off x="107504" y="1268760"/>
            <a:ext cx="5814392" cy="276999"/>
          </a:xfrm>
          <a:prstGeom prst="rect">
            <a:avLst/>
          </a:prstGeom>
        </p:spPr>
        <p:txBody>
          <a:bodyPr wrap="square">
            <a:spAutoFit/>
          </a:bodyPr>
          <a:lstStyle/>
          <a:p>
            <a:r>
              <a:rPr lang="en-US" sz="1200" dirty="0" smtClean="0">
                <a:hlinkClick r:id="rId23"/>
              </a:rPr>
              <a:t>http://content.foto.mail.ru/mail/polepic/2/i-60.jpg</a:t>
            </a:r>
            <a:r>
              <a:rPr lang="ru-RU" sz="1200" dirty="0" smtClean="0">
                <a:hlinkClick r:id="rId23"/>
              </a:rPr>
              <a:t>-</a:t>
            </a:r>
            <a:r>
              <a:rPr lang="ru-RU" sz="1200" dirty="0" smtClean="0"/>
              <a:t> портрет В.Осеевой</a:t>
            </a:r>
            <a:endParaRPr lang="ru-RU" sz="1200" dirty="0"/>
          </a:p>
        </p:txBody>
      </p:sp>
      <p:sp>
        <p:nvSpPr>
          <p:cNvPr id="24" name="Прямоугольник 23"/>
          <p:cNvSpPr/>
          <p:nvPr/>
        </p:nvSpPr>
        <p:spPr>
          <a:xfrm>
            <a:off x="107504" y="2420888"/>
            <a:ext cx="4968552" cy="276999"/>
          </a:xfrm>
          <a:prstGeom prst="rect">
            <a:avLst/>
          </a:prstGeom>
        </p:spPr>
        <p:txBody>
          <a:bodyPr wrap="square">
            <a:spAutoFit/>
          </a:bodyPr>
          <a:lstStyle/>
          <a:p>
            <a:r>
              <a:rPr lang="en-US" sz="1200" dirty="0" smtClean="0">
                <a:hlinkClick r:id="rId24"/>
              </a:rPr>
              <a:t>http://nevinka.library.ru/img/oseeva-1-203-2.jpg</a:t>
            </a:r>
            <a:r>
              <a:rPr lang="ru-RU" sz="1200" dirty="0" smtClean="0"/>
              <a:t> - портрет В.Осеевой</a:t>
            </a:r>
            <a:endParaRPr lang="ru-RU" sz="1200" dirty="0"/>
          </a:p>
        </p:txBody>
      </p:sp>
      <p:sp>
        <p:nvSpPr>
          <p:cNvPr id="25" name="TextBox 24"/>
          <p:cNvSpPr txBox="1"/>
          <p:nvPr/>
        </p:nvSpPr>
        <p:spPr>
          <a:xfrm>
            <a:off x="323528" y="188640"/>
            <a:ext cx="4104456" cy="307777"/>
          </a:xfrm>
          <a:prstGeom prst="rect">
            <a:avLst/>
          </a:prstGeom>
          <a:noFill/>
        </p:spPr>
        <p:txBody>
          <a:bodyPr wrap="square" rtlCol="0">
            <a:spAutoFit/>
          </a:bodyPr>
          <a:lstStyle/>
          <a:p>
            <a:r>
              <a:rPr lang="ru-RU" sz="1400" dirty="0" smtClean="0"/>
              <a:t>Ссылки на интернет-ресурсы:</a:t>
            </a:r>
            <a:endParaRPr lang="ru-RU" sz="1400" dirty="0"/>
          </a:p>
        </p:txBody>
      </p:sp>
      <p:sp>
        <p:nvSpPr>
          <p:cNvPr id="26" name="Прямоугольник 25"/>
          <p:cNvSpPr/>
          <p:nvPr/>
        </p:nvSpPr>
        <p:spPr>
          <a:xfrm>
            <a:off x="107504" y="2636912"/>
            <a:ext cx="6462464" cy="276999"/>
          </a:xfrm>
          <a:prstGeom prst="rect">
            <a:avLst/>
          </a:prstGeom>
        </p:spPr>
        <p:txBody>
          <a:bodyPr wrap="square">
            <a:spAutoFit/>
          </a:bodyPr>
          <a:lstStyle/>
          <a:p>
            <a:r>
              <a:rPr lang="en-US" sz="1200" dirty="0" smtClean="0">
                <a:hlinkClick r:id="rId25"/>
              </a:rPr>
              <a:t>http://samizdatt.net/uploads/posts/2016-01/1453235465_starikimalvoron.jpg</a:t>
            </a:r>
            <a:r>
              <a:rPr lang="ru-RU" sz="1200" dirty="0" smtClean="0"/>
              <a:t> - волшебное слово</a:t>
            </a:r>
            <a:endParaRPr lang="ru-RU" sz="1200" dirty="0"/>
          </a:p>
        </p:txBody>
      </p:sp>
    </p:spTree>
  </p:cSld>
  <p:clrMapOvr>
    <a:masterClrMapping/>
  </p:clrMapOvr>
  <p:transition advClick="0"/>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0" name="Picture 6" descr="http://content.foto.mail.ru/mail/polepic/2/i-60.jpg"/>
          <p:cNvPicPr>
            <a:picLocks noChangeAspect="1" noChangeArrowheads="1"/>
          </p:cNvPicPr>
          <p:nvPr/>
        </p:nvPicPr>
        <p:blipFill>
          <a:blip r:embed="rId2" cstate="print"/>
          <a:srcRect/>
          <a:stretch>
            <a:fillRect/>
          </a:stretch>
        </p:blipFill>
        <p:spPr bwMode="auto">
          <a:xfrm>
            <a:off x="179512" y="188640"/>
            <a:ext cx="2286000" cy="3076575"/>
          </a:xfrm>
          <a:prstGeom prst="rect">
            <a:avLst/>
          </a:prstGeom>
          <a:noFill/>
        </p:spPr>
      </p:pic>
      <p:sp>
        <p:nvSpPr>
          <p:cNvPr id="15" name="TextBox 14"/>
          <p:cNvSpPr txBox="1"/>
          <p:nvPr/>
        </p:nvSpPr>
        <p:spPr>
          <a:xfrm>
            <a:off x="2555776" y="188640"/>
            <a:ext cx="6336704" cy="3139321"/>
          </a:xfrm>
          <a:prstGeom prst="rect">
            <a:avLst/>
          </a:prstGeom>
          <a:noFill/>
        </p:spPr>
        <p:txBody>
          <a:bodyPr wrap="square" rtlCol="0">
            <a:spAutoFit/>
          </a:bodyPr>
          <a:lstStyle/>
          <a:p>
            <a:r>
              <a:rPr lang="ru-RU" dirty="0" smtClean="0">
                <a:solidFill>
                  <a:srgbClr val="002060"/>
                </a:solidFill>
              </a:rPr>
              <a:t>Творчество советской писательницы Валентины Александровны Осеевой (1902-1969) проникнуто огромным желанием научить детей различать добро и зло в своем сердце, давать верную оценку своим поступкам. Каждый из её коротких рассказов глубоко проникает в душу читателя, заставляет задуматься. Работая воспитателем беспризорных детей, В. Осеева понимала, как важно напитать их души светлыми, добрыми мыслями и чувствами, дать твердые нравственные ориентиры. Именно для этих трудных ребят были написаны её первые сказки и рассказы, которые впоследствии завоевали сердца многих юных читателей. </a:t>
            </a:r>
          </a:p>
        </p:txBody>
      </p:sp>
      <p:sp>
        <p:nvSpPr>
          <p:cNvPr id="16" name="TextBox 15"/>
          <p:cNvSpPr txBox="1"/>
          <p:nvPr/>
        </p:nvSpPr>
        <p:spPr>
          <a:xfrm>
            <a:off x="107504" y="3284984"/>
            <a:ext cx="8856984" cy="3416320"/>
          </a:xfrm>
          <a:prstGeom prst="rect">
            <a:avLst/>
          </a:prstGeom>
          <a:noFill/>
        </p:spPr>
        <p:txBody>
          <a:bodyPr wrap="square" rtlCol="0">
            <a:spAutoFit/>
          </a:bodyPr>
          <a:lstStyle/>
          <a:p>
            <a:r>
              <a:rPr lang="ru-RU" dirty="0" smtClean="0">
                <a:solidFill>
                  <a:srgbClr val="002060"/>
                </a:solidFill>
              </a:rPr>
              <a:t> Сама писательница признается, что хотела бы помочь детям научиться читать и думать о плохих и хороших поступках. Действительно, её короткие повествования дают ребятам образцы человеческих отношений, учат честности, уважению и любви к людям, чуткости к тем, кто нас окружает. В увлекательной форме, на близких детям примерах Осеева помогает понять своим юным читателям, что такое настоящая дружба, как можно простым словом ранить или наоборот, исцелить человека. В своих рассказах-притчах писательница подсказывает ребятам, как строить отношения со сверстниками, как решать возникающие «детские» проблемы, которые зачастую кажутся неважными для взрослых. </a:t>
            </a:r>
          </a:p>
          <a:p>
            <a:r>
              <a:rPr lang="ru-RU" dirty="0" smtClean="0">
                <a:solidFill>
                  <a:srgbClr val="002060"/>
                </a:solidFill>
              </a:rPr>
              <a:t>Произведения В. Осеевой помогают увидеть, что такие болезни души как эгоизм, жадность, злоба и предательство отравляют жизнь больше, чем внешние неприятности.  </a:t>
            </a:r>
            <a:r>
              <a:rPr lang="ru-RU" dirty="0" smtClean="0"/>
              <a:t>. </a:t>
            </a:r>
            <a:endParaRPr lang="ru-RU" dirty="0"/>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251520" y="1700808"/>
            <a:ext cx="8712968" cy="3416320"/>
          </a:xfrm>
          <a:prstGeom prst="rect">
            <a:avLst/>
          </a:prstGeom>
          <a:noFill/>
        </p:spPr>
        <p:txBody>
          <a:bodyPr wrap="square" rtlCol="0">
            <a:spAutoFit/>
          </a:bodyPr>
          <a:lstStyle/>
          <a:p>
            <a:r>
              <a:rPr lang="ru-RU" sz="3600" b="1" i="1" dirty="0" smtClean="0">
                <a:solidFill>
                  <a:srgbClr val="7030A0"/>
                </a:solidFill>
              </a:rPr>
              <a:t>                                    Ребята! </a:t>
            </a:r>
          </a:p>
          <a:p>
            <a:r>
              <a:rPr lang="ru-RU" sz="3600" b="1" i="1" dirty="0" smtClean="0">
                <a:solidFill>
                  <a:srgbClr val="7030A0"/>
                </a:solidFill>
              </a:rPr>
              <a:t>Чтобы познакомиться с рассказом В.А.Осеевой, щёлкните по обложке книги и прочитайте рассказ. Чтобы вернуться назад, щёлкните по иллюстрации. Переход -       .</a:t>
            </a:r>
            <a:endParaRPr lang="ru-RU" sz="3600" b="1" i="1" dirty="0">
              <a:solidFill>
                <a:srgbClr val="7030A0"/>
              </a:solidFill>
            </a:endParaRPr>
          </a:p>
        </p:txBody>
      </p:sp>
      <p:sp>
        <p:nvSpPr>
          <p:cNvPr id="9" name="Нашивка 8"/>
          <p:cNvSpPr/>
          <p:nvPr/>
        </p:nvSpPr>
        <p:spPr>
          <a:xfrm>
            <a:off x="2483768" y="4653136"/>
            <a:ext cx="360040" cy="288032"/>
          </a:xfrm>
          <a:prstGeom prst="chevron">
            <a:avLst/>
          </a:prstGeom>
          <a:solidFill>
            <a:srgbClr val="FF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tx1"/>
              </a:solidFill>
            </a:endParaRP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Нашивка 11"/>
          <p:cNvSpPr/>
          <p:nvPr/>
        </p:nvSpPr>
        <p:spPr>
          <a:xfrm>
            <a:off x="8676456" y="3068960"/>
            <a:ext cx="360040" cy="720080"/>
          </a:xfrm>
          <a:prstGeom prst="chevron">
            <a:avLst/>
          </a:prstGeom>
          <a:solidFill>
            <a:srgbClr val="FF0000"/>
          </a:solidFill>
          <a:ln>
            <a:solidFill>
              <a:srgbClr val="C00000"/>
            </a:solidFill>
          </a:ln>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tx1"/>
              </a:solidFill>
            </a:endParaRPr>
          </a:p>
        </p:txBody>
      </p:sp>
      <p:grpSp>
        <p:nvGrpSpPr>
          <p:cNvPr id="57" name="Группа 56"/>
          <p:cNvGrpSpPr/>
          <p:nvPr/>
        </p:nvGrpSpPr>
        <p:grpSpPr>
          <a:xfrm>
            <a:off x="179512" y="1772816"/>
            <a:ext cx="8496944" cy="2964887"/>
            <a:chOff x="179512" y="1760257"/>
            <a:chExt cx="8496944" cy="2964887"/>
          </a:xfrm>
        </p:grpSpPr>
        <p:grpSp>
          <p:nvGrpSpPr>
            <p:cNvPr id="56" name="Группа 55"/>
            <p:cNvGrpSpPr/>
            <p:nvPr/>
          </p:nvGrpSpPr>
          <p:grpSpPr>
            <a:xfrm>
              <a:off x="179512" y="1772816"/>
              <a:ext cx="8496944" cy="2952328"/>
              <a:chOff x="0" y="1673424"/>
              <a:chExt cx="8496944" cy="2952328"/>
            </a:xfrm>
          </p:grpSpPr>
          <p:pic>
            <p:nvPicPr>
              <p:cNvPr id="4" name="Picture 4" descr="http://s020.radikal.ru/i719/1301/e3/b59b06ce3ae4.jpg">
                <a:hlinkClick r:id="rId2" action="ppaction://hlinksldjump"/>
              </p:cNvPr>
              <p:cNvPicPr>
                <a:picLocks noChangeAspect="1" noChangeArrowheads="1"/>
              </p:cNvPicPr>
              <p:nvPr/>
            </p:nvPicPr>
            <p:blipFill>
              <a:blip r:embed="rId3" cstate="print"/>
              <a:srcRect l="2554" t="1852"/>
              <a:stretch>
                <a:fillRect/>
              </a:stretch>
            </p:blipFill>
            <p:spPr bwMode="auto">
              <a:xfrm>
                <a:off x="0" y="1673424"/>
                <a:ext cx="2125119" cy="2952328"/>
              </a:xfrm>
              <a:prstGeom prst="rect">
                <a:avLst/>
              </a:prstGeom>
              <a:noFill/>
            </p:spPr>
          </p:pic>
          <p:pic>
            <p:nvPicPr>
              <p:cNvPr id="5" name="Picture 8" descr="http://files.ru.ladoshki.com/data/goesdown/Oseeva_Valentina/pics/V.Oseeva%20-%20Sinie%20list%27ya.jpg">
                <a:hlinkClick r:id="rId4" action="ppaction://hlinksldjump"/>
              </p:cNvPr>
              <p:cNvPicPr>
                <a:picLocks noChangeAspect="1" noChangeArrowheads="1"/>
              </p:cNvPicPr>
              <p:nvPr/>
            </p:nvPicPr>
            <p:blipFill>
              <a:blip r:embed="rId5" cstate="print"/>
              <a:srcRect/>
              <a:stretch>
                <a:fillRect/>
              </a:stretch>
            </p:blipFill>
            <p:spPr bwMode="auto">
              <a:xfrm>
                <a:off x="2160240" y="1673424"/>
                <a:ext cx="2088232" cy="2916326"/>
              </a:xfrm>
              <a:prstGeom prst="rect">
                <a:avLst/>
              </a:prstGeom>
              <a:noFill/>
            </p:spPr>
          </p:pic>
          <p:sp>
            <p:nvSpPr>
              <p:cNvPr id="7" name="Прямоугольник 6">
                <a:hlinkClick r:id="rId6" action="ppaction://hlinksldjump"/>
              </p:cNvPr>
              <p:cNvSpPr/>
              <p:nvPr/>
            </p:nvSpPr>
            <p:spPr>
              <a:xfrm>
                <a:off x="4320480" y="1673424"/>
                <a:ext cx="2088232" cy="2952328"/>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11" name="Picture 4" descr="http://www.libex.ru/dimg/5c64c.jpg">
                <a:hlinkClick r:id="rId7" action="ppaction://hlinksldjump"/>
              </p:cNvPr>
              <p:cNvPicPr>
                <a:picLocks noChangeAspect="1" noChangeArrowheads="1"/>
              </p:cNvPicPr>
              <p:nvPr/>
            </p:nvPicPr>
            <p:blipFill>
              <a:blip r:embed="rId8" cstate="print"/>
              <a:srcRect/>
              <a:stretch>
                <a:fillRect/>
              </a:stretch>
            </p:blipFill>
            <p:spPr bwMode="auto">
              <a:xfrm>
                <a:off x="6480720" y="1673424"/>
                <a:ext cx="2016224" cy="2946788"/>
              </a:xfrm>
              <a:prstGeom prst="rect">
                <a:avLst/>
              </a:prstGeom>
              <a:noFill/>
            </p:spPr>
          </p:pic>
        </p:grpSp>
        <p:sp>
          <p:nvSpPr>
            <p:cNvPr id="8" name="TextBox 7"/>
            <p:cNvSpPr txBox="1"/>
            <p:nvPr/>
          </p:nvSpPr>
          <p:spPr>
            <a:xfrm>
              <a:off x="4581509" y="1760257"/>
              <a:ext cx="1566174" cy="923330"/>
            </a:xfrm>
            <a:prstGeom prst="rect">
              <a:avLst/>
            </a:prstGeom>
            <a:noFill/>
          </p:spPr>
          <p:txBody>
            <a:bodyPr wrap="square" rtlCol="0">
              <a:spAutoFit/>
            </a:bodyPr>
            <a:lstStyle/>
            <a:p>
              <a:r>
                <a:rPr lang="ru-RU" b="1" dirty="0" smtClean="0">
                  <a:solidFill>
                    <a:schemeClr val="bg1"/>
                  </a:solidFill>
                </a:rPr>
                <a:t>  В. Осеева</a:t>
              </a:r>
            </a:p>
            <a:p>
              <a:endParaRPr lang="ru-RU" b="1" dirty="0" smtClean="0">
                <a:solidFill>
                  <a:schemeClr val="bg1"/>
                </a:solidFill>
              </a:endParaRPr>
            </a:p>
            <a:p>
              <a:endParaRPr lang="ru-RU" b="1" dirty="0">
                <a:solidFill>
                  <a:schemeClr val="bg1"/>
                </a:solidFill>
              </a:endParaRPr>
            </a:p>
          </p:txBody>
        </p:sp>
        <p:pic>
          <p:nvPicPr>
            <p:cNvPr id="9" name="Picture 6" descr="http://aria-art.ru/0/O/Oseeva%20V.%20Volshebnoe%20slovo%20%28P.%20Aseev%29/4.jpg"/>
            <p:cNvPicPr>
              <a:picLocks noChangeAspect="1" noChangeArrowheads="1"/>
            </p:cNvPicPr>
            <p:nvPr/>
          </p:nvPicPr>
          <p:blipFill>
            <a:blip r:embed="rId9" cstate="print"/>
            <a:srcRect/>
            <a:stretch>
              <a:fillRect/>
            </a:stretch>
          </p:blipFill>
          <p:spPr bwMode="auto">
            <a:xfrm>
              <a:off x="4755528" y="2281256"/>
              <a:ext cx="1242207" cy="1302498"/>
            </a:xfrm>
            <a:prstGeom prst="rect">
              <a:avLst/>
            </a:prstGeom>
            <a:noFill/>
          </p:spPr>
        </p:pic>
        <p:sp>
          <p:nvSpPr>
            <p:cNvPr id="10" name="TextBox 9"/>
            <p:cNvSpPr txBox="1"/>
            <p:nvPr/>
          </p:nvSpPr>
          <p:spPr>
            <a:xfrm>
              <a:off x="4752528" y="3689648"/>
              <a:ext cx="1392155" cy="523220"/>
            </a:xfrm>
            <a:prstGeom prst="rect">
              <a:avLst/>
            </a:prstGeom>
            <a:noFill/>
          </p:spPr>
          <p:txBody>
            <a:bodyPr wrap="square" rtlCol="0">
              <a:spAutoFit/>
            </a:bodyPr>
            <a:lstStyle/>
            <a:p>
              <a:r>
                <a:rPr lang="ru-RU" sz="2800" b="1" dirty="0" smtClean="0">
                  <a:solidFill>
                    <a:srgbClr val="FFC000"/>
                  </a:solidFill>
                </a:rPr>
                <a:t>ПЛОХО</a:t>
              </a:r>
              <a:endParaRPr lang="ru-RU" sz="2800" b="1" dirty="0">
                <a:solidFill>
                  <a:srgbClr val="FFC000"/>
                </a:solidFill>
              </a:endParaRPr>
            </a:p>
          </p:txBody>
        </p:sp>
      </p:grpSp>
      <p:grpSp>
        <p:nvGrpSpPr>
          <p:cNvPr id="55" name="Группа 54"/>
          <p:cNvGrpSpPr/>
          <p:nvPr/>
        </p:nvGrpSpPr>
        <p:grpSpPr>
          <a:xfrm>
            <a:off x="179512" y="1772816"/>
            <a:ext cx="8496944" cy="2952328"/>
            <a:chOff x="0" y="-243408"/>
            <a:chExt cx="8496944" cy="2952328"/>
          </a:xfrm>
        </p:grpSpPr>
        <p:pic>
          <p:nvPicPr>
            <p:cNvPr id="13" name="Picture 2" descr="http://detskiychas.ru/wp-content/uploads/2013/12/oseeva_synovya.jpg">
              <a:hlinkClick r:id="rId10" action="ppaction://hlinksldjump"/>
            </p:cNvPr>
            <p:cNvPicPr>
              <a:picLocks noChangeAspect="1" noChangeArrowheads="1"/>
            </p:cNvPicPr>
            <p:nvPr/>
          </p:nvPicPr>
          <p:blipFill>
            <a:blip r:embed="rId11" cstate="print"/>
            <a:srcRect/>
            <a:stretch>
              <a:fillRect/>
            </a:stretch>
          </p:blipFill>
          <p:spPr bwMode="auto">
            <a:xfrm>
              <a:off x="0" y="-243408"/>
              <a:ext cx="2088232" cy="2952328"/>
            </a:xfrm>
            <a:prstGeom prst="rect">
              <a:avLst/>
            </a:prstGeom>
            <a:noFill/>
            <a:ln w="28575">
              <a:solidFill>
                <a:srgbClr val="00B0F0"/>
              </a:solidFill>
            </a:ln>
          </p:spPr>
        </p:pic>
        <p:pic>
          <p:nvPicPr>
            <p:cNvPr id="14" name="Picture 2" descr="http://skazvikt.ucoz.ru/_pu/14/37443327.jpg">
              <a:hlinkClick r:id="rId12" action="ppaction://hlinksldjump"/>
            </p:cNvPr>
            <p:cNvPicPr>
              <a:picLocks noChangeAspect="1" noChangeArrowheads="1"/>
            </p:cNvPicPr>
            <p:nvPr/>
          </p:nvPicPr>
          <p:blipFill>
            <a:blip r:embed="rId13" cstate="print"/>
            <a:srcRect/>
            <a:stretch>
              <a:fillRect/>
            </a:stretch>
          </p:blipFill>
          <p:spPr bwMode="auto">
            <a:xfrm>
              <a:off x="2160240" y="-243408"/>
              <a:ext cx="2088232" cy="2952328"/>
            </a:xfrm>
            <a:prstGeom prst="rect">
              <a:avLst/>
            </a:prstGeom>
            <a:noFill/>
            <a:ln w="28575">
              <a:solidFill>
                <a:srgbClr val="665338"/>
              </a:solidFill>
            </a:ln>
          </p:spPr>
        </p:pic>
        <p:grpSp>
          <p:nvGrpSpPr>
            <p:cNvPr id="15" name="Группа 14"/>
            <p:cNvGrpSpPr/>
            <p:nvPr/>
          </p:nvGrpSpPr>
          <p:grpSpPr>
            <a:xfrm>
              <a:off x="4320480" y="-243408"/>
              <a:ext cx="2088232" cy="2952328"/>
              <a:chOff x="4644008" y="260648"/>
              <a:chExt cx="2088232" cy="2952328"/>
            </a:xfrm>
          </p:grpSpPr>
          <p:grpSp>
            <p:nvGrpSpPr>
              <p:cNvPr id="16" name="Группа 20"/>
              <p:cNvGrpSpPr/>
              <p:nvPr/>
            </p:nvGrpSpPr>
            <p:grpSpPr>
              <a:xfrm>
                <a:off x="4644008" y="260648"/>
                <a:ext cx="2088232" cy="2952328"/>
                <a:chOff x="3995936" y="332656"/>
                <a:chExt cx="2088232" cy="2952328"/>
              </a:xfrm>
            </p:grpSpPr>
            <p:sp>
              <p:nvSpPr>
                <p:cNvPr id="18" name="Прямоугольник 17">
                  <a:hlinkClick r:id="rId14" action="ppaction://hlinksldjump"/>
                </p:cNvPr>
                <p:cNvSpPr/>
                <p:nvPr/>
              </p:nvSpPr>
              <p:spPr>
                <a:xfrm>
                  <a:off x="3995936" y="332656"/>
                  <a:ext cx="2088232" cy="2952328"/>
                </a:xfrm>
                <a:prstGeom prst="rect">
                  <a:avLst/>
                </a:prstGeom>
                <a:solidFill>
                  <a:srgbClr val="92D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19" name="Picture 8" descr="http://img.labirint.ru/images/comments_pic/1248/01lab80nt1354260901.jpg">
                  <a:hlinkClick r:id="rId14" action="ppaction://hlinksldjump"/>
                </p:cNvPr>
                <p:cNvPicPr>
                  <a:picLocks noChangeAspect="1" noChangeArrowheads="1"/>
                </p:cNvPicPr>
                <p:nvPr/>
              </p:nvPicPr>
              <p:blipFill>
                <a:blip r:embed="rId15" cstate="print"/>
                <a:srcRect l="54431" t="42335" b="13313"/>
                <a:stretch>
                  <a:fillRect/>
                </a:stretch>
              </p:blipFill>
              <p:spPr bwMode="auto">
                <a:xfrm>
                  <a:off x="3995936" y="1124744"/>
                  <a:ext cx="2088232" cy="1440160"/>
                </a:xfrm>
                <a:prstGeom prst="rect">
                  <a:avLst/>
                </a:prstGeom>
                <a:noFill/>
                <a:ln>
                  <a:solidFill>
                    <a:srgbClr val="00B050"/>
                  </a:solidFill>
                </a:ln>
              </p:spPr>
            </p:pic>
            <p:sp>
              <p:nvSpPr>
                <p:cNvPr id="20" name="TextBox 19"/>
                <p:cNvSpPr txBox="1"/>
                <p:nvPr/>
              </p:nvSpPr>
              <p:spPr>
                <a:xfrm>
                  <a:off x="4139952" y="404664"/>
                  <a:ext cx="1152128" cy="369332"/>
                </a:xfrm>
                <a:prstGeom prst="rect">
                  <a:avLst/>
                </a:prstGeom>
                <a:noFill/>
              </p:spPr>
              <p:txBody>
                <a:bodyPr wrap="square" rtlCol="0">
                  <a:spAutoFit/>
                </a:bodyPr>
                <a:lstStyle/>
                <a:p>
                  <a:r>
                    <a:rPr lang="ru-RU" dirty="0" smtClean="0"/>
                    <a:t>В. Осеева</a:t>
                  </a:r>
                  <a:endParaRPr lang="ru-RU" dirty="0"/>
                </a:p>
              </p:txBody>
            </p:sp>
            <p:sp>
              <p:nvSpPr>
                <p:cNvPr id="21" name="TextBox 20"/>
                <p:cNvSpPr txBox="1"/>
                <p:nvPr/>
              </p:nvSpPr>
              <p:spPr>
                <a:xfrm>
                  <a:off x="4427984" y="2636912"/>
                  <a:ext cx="1368152" cy="646331"/>
                </a:xfrm>
                <a:prstGeom prst="rect">
                  <a:avLst/>
                </a:prstGeom>
                <a:noFill/>
              </p:spPr>
              <p:txBody>
                <a:bodyPr wrap="square" rtlCol="0">
                  <a:spAutoFit/>
                </a:bodyPr>
                <a:lstStyle/>
                <a:p>
                  <a:r>
                    <a:rPr lang="ru-RU" b="1" dirty="0" smtClean="0"/>
                    <a:t>ПРОСТО СТАРУШКА</a:t>
                  </a:r>
                  <a:endParaRPr lang="ru-RU" b="1" dirty="0"/>
                </a:p>
              </p:txBody>
            </p:sp>
          </p:grpSp>
          <p:pic>
            <p:nvPicPr>
              <p:cNvPr id="17" name="Picture 6" descr="http://izdatsovet.ru.opt-images.1c-bitrix-cdn.ru/upload/iblock/206/apteka1.gif?13318054013092"/>
              <p:cNvPicPr>
                <a:picLocks noChangeAspect="1" noChangeArrowheads="1"/>
              </p:cNvPicPr>
              <p:nvPr/>
            </p:nvPicPr>
            <p:blipFill>
              <a:blip r:embed="rId16" cstate="print"/>
              <a:srcRect/>
              <a:stretch>
                <a:fillRect/>
              </a:stretch>
            </p:blipFill>
            <p:spPr bwMode="auto">
              <a:xfrm>
                <a:off x="6156176" y="332656"/>
                <a:ext cx="426811" cy="432048"/>
              </a:xfrm>
              <a:prstGeom prst="rect">
                <a:avLst/>
              </a:prstGeom>
              <a:noFill/>
            </p:spPr>
          </p:pic>
        </p:grpSp>
        <p:grpSp>
          <p:nvGrpSpPr>
            <p:cNvPr id="48" name="Группа 47"/>
            <p:cNvGrpSpPr/>
            <p:nvPr/>
          </p:nvGrpSpPr>
          <p:grpSpPr>
            <a:xfrm>
              <a:off x="6408712" y="-243408"/>
              <a:ext cx="2088232" cy="2952328"/>
              <a:chOff x="6516216" y="0"/>
              <a:chExt cx="2088232" cy="2952328"/>
            </a:xfrm>
          </p:grpSpPr>
          <p:sp>
            <p:nvSpPr>
              <p:cNvPr id="23" name="Прямоугольник 22">
                <a:hlinkClick r:id="rId17" action="ppaction://hlinksldjump"/>
              </p:cNvPr>
              <p:cNvSpPr/>
              <p:nvPr/>
            </p:nvSpPr>
            <p:spPr>
              <a:xfrm>
                <a:off x="6516216" y="0"/>
                <a:ext cx="2088232" cy="2952328"/>
              </a:xfrm>
              <a:prstGeom prst="rect">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24" name="Picture 2" descr="http://malyshi.by/sites/default/files/978-5-9268-1777-2-3malyshi_by.jpg"/>
              <p:cNvPicPr>
                <a:picLocks noChangeAspect="1" noChangeArrowheads="1"/>
              </p:cNvPicPr>
              <p:nvPr/>
            </p:nvPicPr>
            <p:blipFill>
              <a:blip r:embed="rId18" cstate="print"/>
              <a:srcRect l="11250" r="18437" b="45833"/>
              <a:stretch>
                <a:fillRect/>
              </a:stretch>
            </p:blipFill>
            <p:spPr bwMode="auto">
              <a:xfrm>
                <a:off x="6588224" y="936104"/>
                <a:ext cx="1944216" cy="936104"/>
              </a:xfrm>
              <a:prstGeom prst="rect">
                <a:avLst/>
              </a:prstGeom>
              <a:noFill/>
              <a:ln>
                <a:solidFill>
                  <a:srgbClr val="C00000"/>
                </a:solidFill>
              </a:ln>
            </p:spPr>
          </p:pic>
          <p:sp>
            <p:nvSpPr>
              <p:cNvPr id="25" name="TextBox 24"/>
              <p:cNvSpPr txBox="1"/>
              <p:nvPr/>
            </p:nvSpPr>
            <p:spPr>
              <a:xfrm>
                <a:off x="6660232" y="72008"/>
                <a:ext cx="1368152" cy="369332"/>
              </a:xfrm>
              <a:prstGeom prst="rect">
                <a:avLst/>
              </a:prstGeom>
              <a:noFill/>
            </p:spPr>
            <p:txBody>
              <a:bodyPr wrap="square" rtlCol="0">
                <a:spAutoFit/>
              </a:bodyPr>
              <a:lstStyle/>
              <a:p>
                <a:r>
                  <a:rPr lang="ru-RU" b="1" i="1" dirty="0" smtClean="0">
                    <a:solidFill>
                      <a:srgbClr val="009900"/>
                    </a:solidFill>
                  </a:rPr>
                  <a:t>В. Осеева</a:t>
                </a:r>
                <a:endParaRPr lang="ru-RU" b="1" i="1" dirty="0">
                  <a:solidFill>
                    <a:srgbClr val="009900"/>
                  </a:solidFill>
                </a:endParaRPr>
              </a:p>
            </p:txBody>
          </p:sp>
          <p:sp>
            <p:nvSpPr>
              <p:cNvPr id="26" name="TextBox 25"/>
              <p:cNvSpPr txBox="1"/>
              <p:nvPr/>
            </p:nvSpPr>
            <p:spPr>
              <a:xfrm>
                <a:off x="7020272" y="2016224"/>
                <a:ext cx="1152128" cy="646331"/>
              </a:xfrm>
              <a:prstGeom prst="rect">
                <a:avLst/>
              </a:prstGeom>
              <a:noFill/>
            </p:spPr>
            <p:txBody>
              <a:bodyPr wrap="square" rtlCol="0">
                <a:spAutoFit/>
              </a:bodyPr>
              <a:lstStyle/>
              <a:p>
                <a:r>
                  <a:rPr lang="ru-RU" b="1" i="1" dirty="0" smtClean="0">
                    <a:solidFill>
                      <a:srgbClr val="FF0000"/>
                    </a:solidFill>
                  </a:rPr>
                  <a:t>КТО ВСЕХ ГЛУПЕЕ?</a:t>
                </a:r>
                <a:endParaRPr lang="ru-RU" b="1" i="1" dirty="0">
                  <a:solidFill>
                    <a:srgbClr val="FF0000"/>
                  </a:solidFill>
                </a:endParaRPr>
              </a:p>
            </p:txBody>
          </p:sp>
          <p:pic>
            <p:nvPicPr>
              <p:cNvPr id="27" name="Picture 4" descr="http://kidreader.ru/sites/default/files/1347detlit_middle.jpg"/>
              <p:cNvPicPr>
                <a:picLocks noChangeAspect="1" noChangeArrowheads="1"/>
              </p:cNvPicPr>
              <p:nvPr/>
            </p:nvPicPr>
            <p:blipFill>
              <a:blip r:embed="rId19" cstate="print"/>
              <a:srcRect l="15120" t="5419" r="14321" b="7872"/>
              <a:stretch>
                <a:fillRect/>
              </a:stretch>
            </p:blipFill>
            <p:spPr bwMode="auto">
              <a:xfrm>
                <a:off x="8172400" y="72008"/>
                <a:ext cx="378042" cy="432048"/>
              </a:xfrm>
              <a:prstGeom prst="rect">
                <a:avLst/>
              </a:prstGeom>
              <a:noFill/>
            </p:spPr>
          </p:pic>
        </p:grpSp>
      </p:grpSp>
      <p:grpSp>
        <p:nvGrpSpPr>
          <p:cNvPr id="52" name="Группа 51"/>
          <p:cNvGrpSpPr/>
          <p:nvPr/>
        </p:nvGrpSpPr>
        <p:grpSpPr>
          <a:xfrm>
            <a:off x="251520" y="1772816"/>
            <a:ext cx="8352928" cy="2952328"/>
            <a:chOff x="107504" y="3789040"/>
            <a:chExt cx="8352928" cy="2952328"/>
          </a:xfrm>
        </p:grpSpPr>
        <p:grpSp>
          <p:nvGrpSpPr>
            <p:cNvPr id="28" name="Группа 27"/>
            <p:cNvGrpSpPr/>
            <p:nvPr/>
          </p:nvGrpSpPr>
          <p:grpSpPr>
            <a:xfrm>
              <a:off x="107504" y="3789040"/>
              <a:ext cx="2088232" cy="2952328"/>
              <a:chOff x="3995936" y="3356992"/>
              <a:chExt cx="2088232" cy="2952328"/>
            </a:xfrm>
          </p:grpSpPr>
          <p:pic>
            <p:nvPicPr>
              <p:cNvPr id="29" name="Picture 8" descr="http://aria-art.ru/0/O/Oseeva%20V.%20Sinie%20list%27ja%20%28E.%20Karpovich%29/16.jpg">
                <a:hlinkClick r:id="rId20" action="ppaction://hlinksldjump"/>
              </p:cNvPr>
              <p:cNvPicPr>
                <a:picLocks noChangeAspect="1" noChangeArrowheads="1"/>
              </p:cNvPicPr>
              <p:nvPr/>
            </p:nvPicPr>
            <p:blipFill>
              <a:blip r:embed="rId21" cstate="print"/>
              <a:srcRect/>
              <a:stretch>
                <a:fillRect/>
              </a:stretch>
            </p:blipFill>
            <p:spPr bwMode="auto">
              <a:xfrm>
                <a:off x="3995936" y="3356992"/>
                <a:ext cx="2088232" cy="2952328"/>
              </a:xfrm>
              <a:prstGeom prst="rect">
                <a:avLst/>
              </a:prstGeom>
              <a:noFill/>
              <a:ln w="28575">
                <a:solidFill>
                  <a:srgbClr val="009900"/>
                </a:solidFill>
              </a:ln>
            </p:spPr>
          </p:pic>
          <p:pic>
            <p:nvPicPr>
              <p:cNvPr id="30" name="Picture 6" descr="http://izdatsovet.ru.opt-images.1c-bitrix-cdn.ru/upload/iblock/206/apteka1.gif?13318054013092"/>
              <p:cNvPicPr>
                <a:picLocks noChangeAspect="1" noChangeArrowheads="1"/>
              </p:cNvPicPr>
              <p:nvPr/>
            </p:nvPicPr>
            <p:blipFill>
              <a:blip r:embed="rId16" cstate="print"/>
              <a:srcRect/>
              <a:stretch>
                <a:fillRect/>
              </a:stretch>
            </p:blipFill>
            <p:spPr bwMode="auto">
              <a:xfrm>
                <a:off x="5580112" y="3501008"/>
                <a:ext cx="426811" cy="432048"/>
              </a:xfrm>
              <a:prstGeom prst="rect">
                <a:avLst/>
              </a:prstGeom>
              <a:noFill/>
            </p:spPr>
          </p:pic>
          <p:sp>
            <p:nvSpPr>
              <p:cNvPr id="31" name="TextBox 30"/>
              <p:cNvSpPr txBox="1"/>
              <p:nvPr/>
            </p:nvSpPr>
            <p:spPr>
              <a:xfrm>
                <a:off x="4211960" y="3501008"/>
                <a:ext cx="1368152" cy="646331"/>
              </a:xfrm>
              <a:prstGeom prst="rect">
                <a:avLst/>
              </a:prstGeom>
              <a:noFill/>
            </p:spPr>
            <p:txBody>
              <a:bodyPr wrap="square" rtlCol="0">
                <a:spAutoFit/>
              </a:bodyPr>
              <a:lstStyle/>
              <a:p>
                <a:r>
                  <a:rPr lang="ru-RU" b="1" dirty="0" smtClean="0">
                    <a:solidFill>
                      <a:srgbClr val="7030A0"/>
                    </a:solidFill>
                  </a:rPr>
                  <a:t>В. Осеева</a:t>
                </a:r>
              </a:p>
              <a:p>
                <a:r>
                  <a:rPr lang="ru-RU" b="1" dirty="0" smtClean="0">
                    <a:solidFill>
                      <a:srgbClr val="7030A0"/>
                    </a:solidFill>
                  </a:rPr>
                  <a:t>Кто хозяин?</a:t>
                </a:r>
                <a:endParaRPr lang="ru-RU" b="1" dirty="0">
                  <a:solidFill>
                    <a:srgbClr val="7030A0"/>
                  </a:solidFill>
                </a:endParaRPr>
              </a:p>
            </p:txBody>
          </p:sp>
        </p:grpSp>
        <p:grpSp>
          <p:nvGrpSpPr>
            <p:cNvPr id="32" name="Группа 31"/>
            <p:cNvGrpSpPr/>
            <p:nvPr/>
          </p:nvGrpSpPr>
          <p:grpSpPr>
            <a:xfrm>
              <a:off x="2267744" y="3789040"/>
              <a:ext cx="2088232" cy="2952328"/>
              <a:chOff x="1547664" y="2708920"/>
              <a:chExt cx="2088232" cy="2952328"/>
            </a:xfrm>
          </p:grpSpPr>
          <p:sp>
            <p:nvSpPr>
              <p:cNvPr id="33" name="Прямоугольник 32">
                <a:hlinkClick r:id="rId22" action="ppaction://hlinksldjump"/>
              </p:cNvPr>
              <p:cNvSpPr/>
              <p:nvPr/>
            </p:nvSpPr>
            <p:spPr>
              <a:xfrm>
                <a:off x="1547664" y="2708920"/>
                <a:ext cx="2088232" cy="2952328"/>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34" name="Picture 4" descr="http://kidreader.ru/sites/default/files/1347detlit_middle.jpg"/>
              <p:cNvPicPr>
                <a:picLocks noChangeAspect="1" noChangeArrowheads="1"/>
              </p:cNvPicPr>
              <p:nvPr/>
            </p:nvPicPr>
            <p:blipFill>
              <a:blip r:embed="rId19" cstate="print"/>
              <a:srcRect l="15120" t="5419" r="14321" b="7872"/>
              <a:stretch>
                <a:fillRect/>
              </a:stretch>
            </p:blipFill>
            <p:spPr bwMode="auto">
              <a:xfrm>
                <a:off x="3203848" y="2780928"/>
                <a:ext cx="378042" cy="432048"/>
              </a:xfrm>
              <a:prstGeom prst="rect">
                <a:avLst/>
              </a:prstGeom>
              <a:noFill/>
            </p:spPr>
          </p:pic>
          <p:pic>
            <p:nvPicPr>
              <p:cNvPr id="35" name="Picture 4" descr="http://img-fotki.yandex.ru/get/6712/154981744.56/0_b862d_f470b215_XL.jpg">
                <a:hlinkClick r:id="rId22" action="ppaction://hlinksldjump"/>
              </p:cNvPr>
              <p:cNvPicPr>
                <a:picLocks noChangeAspect="1" noChangeArrowheads="1"/>
              </p:cNvPicPr>
              <p:nvPr/>
            </p:nvPicPr>
            <p:blipFill>
              <a:blip r:embed="rId23" cstate="print"/>
              <a:srcRect l="52919" t="6831" r="8336" b="27577"/>
              <a:stretch>
                <a:fillRect/>
              </a:stretch>
            </p:blipFill>
            <p:spPr bwMode="auto">
              <a:xfrm>
                <a:off x="1691680" y="3501008"/>
                <a:ext cx="1872208" cy="2074182"/>
              </a:xfrm>
              <a:prstGeom prst="rect">
                <a:avLst/>
              </a:prstGeom>
              <a:noFill/>
            </p:spPr>
          </p:pic>
          <p:sp>
            <p:nvSpPr>
              <p:cNvPr id="36" name="TextBox 35"/>
              <p:cNvSpPr txBox="1"/>
              <p:nvPr/>
            </p:nvSpPr>
            <p:spPr>
              <a:xfrm>
                <a:off x="1763688" y="2780928"/>
                <a:ext cx="1584176" cy="830997"/>
              </a:xfrm>
              <a:prstGeom prst="rect">
                <a:avLst/>
              </a:prstGeom>
              <a:noFill/>
            </p:spPr>
            <p:txBody>
              <a:bodyPr wrap="square" rtlCol="0">
                <a:spAutoFit/>
              </a:bodyPr>
              <a:lstStyle/>
              <a:p>
                <a:r>
                  <a:rPr lang="ru-RU" sz="2000" b="1" i="1" dirty="0" smtClean="0">
                    <a:solidFill>
                      <a:schemeClr val="bg1"/>
                    </a:solidFill>
                  </a:rPr>
                  <a:t>В.Осеева</a:t>
                </a:r>
              </a:p>
              <a:p>
                <a:r>
                  <a:rPr lang="ru-RU" sz="2800" b="1" i="1" dirty="0" smtClean="0">
                    <a:solidFill>
                      <a:srgbClr val="FFC000"/>
                    </a:solidFill>
                  </a:rPr>
                  <a:t>Печенье</a:t>
                </a:r>
                <a:endParaRPr lang="ru-RU" sz="2800" b="1" i="1" dirty="0">
                  <a:solidFill>
                    <a:srgbClr val="FFC000"/>
                  </a:solidFill>
                </a:endParaRPr>
              </a:p>
            </p:txBody>
          </p:sp>
        </p:grpSp>
        <p:grpSp>
          <p:nvGrpSpPr>
            <p:cNvPr id="38" name="Группа 37"/>
            <p:cNvGrpSpPr/>
            <p:nvPr/>
          </p:nvGrpSpPr>
          <p:grpSpPr>
            <a:xfrm>
              <a:off x="4427984" y="3789040"/>
              <a:ext cx="2016224" cy="2924944"/>
              <a:chOff x="1115616" y="1484784"/>
              <a:chExt cx="2016224" cy="2924944"/>
            </a:xfrm>
          </p:grpSpPr>
          <p:sp>
            <p:nvSpPr>
              <p:cNvPr id="39" name="Прямоугольник 38">
                <a:hlinkClick r:id="rId24" action="ppaction://hlinksldjump"/>
              </p:cNvPr>
              <p:cNvSpPr/>
              <p:nvPr/>
            </p:nvSpPr>
            <p:spPr>
              <a:xfrm>
                <a:off x="1115616" y="1484784"/>
                <a:ext cx="2016224" cy="2924944"/>
              </a:xfrm>
              <a:prstGeom prst="rect">
                <a:avLst/>
              </a:prstGeom>
              <a:solidFill>
                <a:srgbClr val="92D050"/>
              </a:solidFill>
              <a:ln>
                <a:solidFill>
                  <a:srgbClr val="00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40" name="Picture 2" descr="http://img.labirint.ru/images/comments_pic/0840/01labhs3d1222961683.jpg">
                <a:hlinkClick r:id="rId24" action="ppaction://hlinksldjump"/>
              </p:cNvPr>
              <p:cNvPicPr>
                <a:picLocks noChangeAspect="1" noChangeArrowheads="1"/>
              </p:cNvPicPr>
              <p:nvPr/>
            </p:nvPicPr>
            <p:blipFill>
              <a:blip r:embed="rId25" cstate="print"/>
              <a:srcRect l="55518" t="7875" r="6683" b="46451"/>
              <a:stretch>
                <a:fillRect/>
              </a:stretch>
            </p:blipFill>
            <p:spPr bwMode="auto">
              <a:xfrm>
                <a:off x="1331640" y="2708920"/>
                <a:ext cx="1589142" cy="1440160"/>
              </a:xfrm>
              <a:prstGeom prst="rect">
                <a:avLst/>
              </a:prstGeom>
              <a:noFill/>
            </p:spPr>
          </p:pic>
          <p:sp>
            <p:nvSpPr>
              <p:cNvPr id="41" name="TextBox 40"/>
              <p:cNvSpPr txBox="1"/>
              <p:nvPr/>
            </p:nvSpPr>
            <p:spPr>
              <a:xfrm>
                <a:off x="1259632" y="1700808"/>
                <a:ext cx="1512168" cy="707886"/>
              </a:xfrm>
              <a:prstGeom prst="rect">
                <a:avLst/>
              </a:prstGeom>
              <a:noFill/>
            </p:spPr>
            <p:txBody>
              <a:bodyPr wrap="square" rtlCol="0">
                <a:spAutoFit/>
              </a:bodyPr>
              <a:lstStyle/>
              <a:p>
                <a:r>
                  <a:rPr lang="ru-RU" sz="2000" b="1" dirty="0" smtClean="0">
                    <a:solidFill>
                      <a:srgbClr val="FF0000"/>
                    </a:solidFill>
                  </a:rPr>
                  <a:t>В.Осеева</a:t>
                </a:r>
              </a:p>
              <a:p>
                <a:r>
                  <a:rPr lang="ru-RU" sz="2000" b="1" dirty="0" smtClean="0">
                    <a:solidFill>
                      <a:srgbClr val="FF0000"/>
                    </a:solidFill>
                  </a:rPr>
                  <a:t>Что легче?</a:t>
                </a:r>
                <a:endParaRPr lang="ru-RU" sz="2000" b="1" dirty="0">
                  <a:solidFill>
                    <a:srgbClr val="FF0000"/>
                  </a:solidFill>
                </a:endParaRPr>
              </a:p>
            </p:txBody>
          </p:sp>
          <p:pic>
            <p:nvPicPr>
              <p:cNvPr id="42" name="Picture 4" descr="http://kidreader.ru/sites/default/files/1347detlit_middle.jpg"/>
              <p:cNvPicPr>
                <a:picLocks noChangeAspect="1" noChangeArrowheads="1"/>
              </p:cNvPicPr>
              <p:nvPr/>
            </p:nvPicPr>
            <p:blipFill>
              <a:blip r:embed="rId19" cstate="print"/>
              <a:srcRect l="15120" t="5419" r="14321" b="7872"/>
              <a:stretch>
                <a:fillRect/>
              </a:stretch>
            </p:blipFill>
            <p:spPr bwMode="auto">
              <a:xfrm>
                <a:off x="2627784" y="1628800"/>
                <a:ext cx="378042" cy="432048"/>
              </a:xfrm>
              <a:prstGeom prst="rect">
                <a:avLst/>
              </a:prstGeom>
              <a:noFill/>
            </p:spPr>
          </p:pic>
        </p:grpSp>
        <p:grpSp>
          <p:nvGrpSpPr>
            <p:cNvPr id="43" name="Группа 42"/>
            <p:cNvGrpSpPr/>
            <p:nvPr/>
          </p:nvGrpSpPr>
          <p:grpSpPr>
            <a:xfrm>
              <a:off x="6444208" y="3789040"/>
              <a:ext cx="2016224" cy="2924944"/>
              <a:chOff x="1043608" y="1484784"/>
              <a:chExt cx="2016224" cy="2924944"/>
            </a:xfrm>
          </p:grpSpPr>
          <p:sp>
            <p:nvSpPr>
              <p:cNvPr id="44" name="Прямоугольник 43">
                <a:hlinkClick r:id="rId26" action="ppaction://hlinksldjump"/>
              </p:cNvPr>
              <p:cNvSpPr/>
              <p:nvPr/>
            </p:nvSpPr>
            <p:spPr>
              <a:xfrm>
                <a:off x="1043608" y="1484784"/>
                <a:ext cx="2016224" cy="2924944"/>
              </a:xfrm>
              <a:prstGeom prst="rect">
                <a:avLst/>
              </a:prstGeom>
              <a:solidFill>
                <a:srgbClr val="FFC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5" name="TextBox 44"/>
              <p:cNvSpPr txBox="1"/>
              <p:nvPr/>
            </p:nvSpPr>
            <p:spPr>
              <a:xfrm>
                <a:off x="1259632" y="1556792"/>
                <a:ext cx="1728192" cy="1015663"/>
              </a:xfrm>
              <a:prstGeom prst="rect">
                <a:avLst/>
              </a:prstGeom>
              <a:noFill/>
            </p:spPr>
            <p:txBody>
              <a:bodyPr wrap="square" rtlCol="0">
                <a:spAutoFit/>
              </a:bodyPr>
              <a:lstStyle/>
              <a:p>
                <a:r>
                  <a:rPr lang="ru-RU" sz="2000" b="1" i="1" dirty="0" smtClean="0">
                    <a:solidFill>
                      <a:srgbClr val="002060"/>
                    </a:solidFill>
                  </a:rPr>
                  <a:t>В.Осеева</a:t>
                </a:r>
              </a:p>
              <a:p>
                <a:r>
                  <a:rPr lang="ru-RU" sz="2000" b="1" i="1" dirty="0" smtClean="0">
                    <a:solidFill>
                      <a:srgbClr val="C00000"/>
                    </a:solidFill>
                  </a:rPr>
                  <a:t>Девочка с куклой</a:t>
                </a:r>
                <a:endParaRPr lang="ru-RU" sz="2000" b="1" i="1" dirty="0">
                  <a:solidFill>
                    <a:srgbClr val="C00000"/>
                  </a:solidFill>
                </a:endParaRPr>
              </a:p>
            </p:txBody>
          </p:sp>
          <p:pic>
            <p:nvPicPr>
              <p:cNvPr id="46" name="Picture 4" descr="http://kidreader.ru/sites/default/files/1347detlit_middle.jpg"/>
              <p:cNvPicPr>
                <a:picLocks noChangeAspect="1" noChangeArrowheads="1"/>
              </p:cNvPicPr>
              <p:nvPr/>
            </p:nvPicPr>
            <p:blipFill>
              <a:blip r:embed="rId19" cstate="print"/>
              <a:srcRect l="15120" t="5419" r="14321" b="7872"/>
              <a:stretch>
                <a:fillRect/>
              </a:stretch>
            </p:blipFill>
            <p:spPr bwMode="auto">
              <a:xfrm>
                <a:off x="2627784" y="1628800"/>
                <a:ext cx="378042" cy="432048"/>
              </a:xfrm>
              <a:prstGeom prst="rect">
                <a:avLst/>
              </a:prstGeom>
              <a:noFill/>
            </p:spPr>
          </p:pic>
          <p:pic>
            <p:nvPicPr>
              <p:cNvPr id="47" name="Picture 4" descr="http://fs00.infourok.ru/images/doc/302/301474/img17.jpg">
                <a:hlinkClick r:id="rId26" action="ppaction://hlinksldjump"/>
              </p:cNvPr>
              <p:cNvPicPr>
                <a:picLocks noChangeAspect="1" noChangeArrowheads="1"/>
              </p:cNvPicPr>
              <p:nvPr/>
            </p:nvPicPr>
            <p:blipFill>
              <a:blip r:embed="rId27" cstate="print"/>
              <a:srcRect l="53111" t="18462" b="16923"/>
              <a:stretch>
                <a:fillRect/>
              </a:stretch>
            </p:blipFill>
            <p:spPr bwMode="auto">
              <a:xfrm>
                <a:off x="1475656" y="2564904"/>
                <a:ext cx="1316717" cy="1728192"/>
              </a:xfrm>
              <a:prstGeom prst="rect">
                <a:avLst/>
              </a:prstGeom>
              <a:noFill/>
            </p:spPr>
          </p:pic>
        </p:grpSp>
      </p:grpSp>
      <p:sp>
        <p:nvSpPr>
          <p:cNvPr id="58" name="Умножение 57">
            <a:hlinkClick r:id="" action="ppaction://hlinkshowjump?jump=endshow"/>
          </p:cNvPr>
          <p:cNvSpPr/>
          <p:nvPr/>
        </p:nvSpPr>
        <p:spPr>
          <a:xfrm>
            <a:off x="8532440" y="6093296"/>
            <a:ext cx="483368" cy="504056"/>
          </a:xfrm>
          <a:prstGeom prst="mathMultiply">
            <a:avLst/>
          </a:prstGeom>
          <a:solidFill>
            <a:srgbClr val="FF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cSld>
  <p:clrMapOvr>
    <a:masterClrMapping/>
  </p:clrMapOvr>
  <p:transition advClick="0"/>
  <p:timing>
    <p:tnLst>
      <p:par>
        <p:cTn id="1" dur="indefinite" restart="never" nodeType="tmRoot">
          <p:childTnLst>
            <p:seq concurrent="1" nextAc="seek">
              <p:cTn id="2" restart="whenNotActive" fill="hold" evtFilter="cancelBubble" nodeType="interactiveSeq">
                <p:stCondLst>
                  <p:cond evt="onClick" delay="0">
                    <p:tgtEl>
                      <p:spTgt spid="12"/>
                    </p:tgtEl>
                  </p:cond>
                </p:stCondLst>
                <p:endSync evt="end" delay="0">
                  <p:rtn val="all"/>
                </p:endSync>
                <p:childTnLst>
                  <p:par>
                    <p:cTn id="3" fill="hold">
                      <p:stCondLst>
                        <p:cond delay="0"/>
                      </p:stCondLst>
                      <p:childTnLst>
                        <p:par>
                          <p:cTn id="4" fill="hold">
                            <p:stCondLst>
                              <p:cond delay="0"/>
                            </p:stCondLst>
                            <p:childTnLst>
                              <p:par>
                                <p:cTn id="5" presetID="2" presetClass="exit" presetSubtype="2" fill="hold" nodeType="clickEffect">
                                  <p:stCondLst>
                                    <p:cond delay="0"/>
                                  </p:stCondLst>
                                  <p:childTnLst>
                                    <p:anim calcmode="lin" valueType="num">
                                      <p:cBhvr additive="base">
                                        <p:cTn id="6" dur="500"/>
                                        <p:tgtEl>
                                          <p:spTgt spid="57"/>
                                        </p:tgtEl>
                                        <p:attrNameLst>
                                          <p:attrName>ppt_x</p:attrName>
                                        </p:attrNameLst>
                                      </p:cBhvr>
                                      <p:tavLst>
                                        <p:tav tm="0">
                                          <p:val>
                                            <p:strVal val="ppt_x"/>
                                          </p:val>
                                        </p:tav>
                                        <p:tav tm="100000">
                                          <p:val>
                                            <p:strVal val="1+ppt_w/2"/>
                                          </p:val>
                                        </p:tav>
                                      </p:tavLst>
                                    </p:anim>
                                    <p:anim calcmode="lin" valueType="num">
                                      <p:cBhvr additive="base">
                                        <p:cTn id="7" dur="500"/>
                                        <p:tgtEl>
                                          <p:spTgt spid="57"/>
                                        </p:tgtEl>
                                        <p:attrNameLst>
                                          <p:attrName>ppt_y</p:attrName>
                                        </p:attrNameLst>
                                      </p:cBhvr>
                                      <p:tavLst>
                                        <p:tav tm="0">
                                          <p:val>
                                            <p:strVal val="ppt_y"/>
                                          </p:val>
                                        </p:tav>
                                        <p:tav tm="100000">
                                          <p:val>
                                            <p:strVal val="ppt_y"/>
                                          </p:val>
                                        </p:tav>
                                      </p:tavLst>
                                    </p:anim>
                                    <p:set>
                                      <p:cBhvr>
                                        <p:cTn id="8" dur="1" fill="hold">
                                          <p:stCondLst>
                                            <p:cond delay="499"/>
                                          </p:stCondLst>
                                        </p:cTn>
                                        <p:tgtEl>
                                          <p:spTgt spid="57"/>
                                        </p:tgtEl>
                                        <p:attrNameLst>
                                          <p:attrName>style.visibility</p:attrName>
                                        </p:attrNameLst>
                                      </p:cBhvr>
                                      <p:to>
                                        <p:strVal val="hidden"/>
                                      </p:to>
                                    </p:set>
                                  </p:childTnLst>
                                </p:cTn>
                              </p:par>
                            </p:childTnLst>
                          </p:cTn>
                        </p:par>
                        <p:par>
                          <p:cTn id="9" fill="hold">
                            <p:stCondLst>
                              <p:cond delay="500"/>
                            </p:stCondLst>
                            <p:childTnLst>
                              <p:par>
                                <p:cTn id="10" presetID="2" presetClass="entr" presetSubtype="8" fill="hold" nodeType="afterEffect">
                                  <p:stCondLst>
                                    <p:cond delay="0"/>
                                  </p:stCondLst>
                                  <p:childTnLst>
                                    <p:set>
                                      <p:cBhvr>
                                        <p:cTn id="11" dur="1" fill="hold">
                                          <p:stCondLst>
                                            <p:cond delay="0"/>
                                          </p:stCondLst>
                                        </p:cTn>
                                        <p:tgtEl>
                                          <p:spTgt spid="55"/>
                                        </p:tgtEl>
                                        <p:attrNameLst>
                                          <p:attrName>style.visibility</p:attrName>
                                        </p:attrNameLst>
                                      </p:cBhvr>
                                      <p:to>
                                        <p:strVal val="visible"/>
                                      </p:to>
                                    </p:set>
                                    <p:anim calcmode="lin" valueType="num">
                                      <p:cBhvr additive="base">
                                        <p:cTn id="12" dur="500" fill="hold"/>
                                        <p:tgtEl>
                                          <p:spTgt spid="55"/>
                                        </p:tgtEl>
                                        <p:attrNameLst>
                                          <p:attrName>ppt_x</p:attrName>
                                        </p:attrNameLst>
                                      </p:cBhvr>
                                      <p:tavLst>
                                        <p:tav tm="0">
                                          <p:val>
                                            <p:strVal val="0-#ppt_w/2"/>
                                          </p:val>
                                        </p:tav>
                                        <p:tav tm="100000">
                                          <p:val>
                                            <p:strVal val="#ppt_x"/>
                                          </p:val>
                                        </p:tav>
                                      </p:tavLst>
                                    </p:anim>
                                    <p:anim calcmode="lin" valueType="num">
                                      <p:cBhvr additive="base">
                                        <p:cTn id="13" dur="500" fill="hold"/>
                                        <p:tgtEl>
                                          <p:spTgt spid="55"/>
                                        </p:tgtEl>
                                        <p:attrNameLst>
                                          <p:attrName>ppt_y</p:attrName>
                                        </p:attrNameLst>
                                      </p:cBhvr>
                                      <p:tavLst>
                                        <p:tav tm="0">
                                          <p:val>
                                            <p:strVal val="#ppt_y"/>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xit" presetSubtype="2" fill="hold" nodeType="clickEffect">
                                  <p:stCondLst>
                                    <p:cond delay="0"/>
                                  </p:stCondLst>
                                  <p:childTnLst>
                                    <p:anim calcmode="lin" valueType="num">
                                      <p:cBhvr additive="base">
                                        <p:cTn id="17" dur="500"/>
                                        <p:tgtEl>
                                          <p:spTgt spid="55"/>
                                        </p:tgtEl>
                                        <p:attrNameLst>
                                          <p:attrName>ppt_x</p:attrName>
                                        </p:attrNameLst>
                                      </p:cBhvr>
                                      <p:tavLst>
                                        <p:tav tm="0">
                                          <p:val>
                                            <p:strVal val="ppt_x"/>
                                          </p:val>
                                        </p:tav>
                                        <p:tav tm="100000">
                                          <p:val>
                                            <p:strVal val="1+ppt_w/2"/>
                                          </p:val>
                                        </p:tav>
                                      </p:tavLst>
                                    </p:anim>
                                    <p:anim calcmode="lin" valueType="num">
                                      <p:cBhvr additive="base">
                                        <p:cTn id="18" dur="500"/>
                                        <p:tgtEl>
                                          <p:spTgt spid="55"/>
                                        </p:tgtEl>
                                        <p:attrNameLst>
                                          <p:attrName>ppt_y</p:attrName>
                                        </p:attrNameLst>
                                      </p:cBhvr>
                                      <p:tavLst>
                                        <p:tav tm="0">
                                          <p:val>
                                            <p:strVal val="ppt_y"/>
                                          </p:val>
                                        </p:tav>
                                        <p:tav tm="100000">
                                          <p:val>
                                            <p:strVal val="ppt_y"/>
                                          </p:val>
                                        </p:tav>
                                      </p:tavLst>
                                    </p:anim>
                                    <p:set>
                                      <p:cBhvr>
                                        <p:cTn id="19" dur="1" fill="hold">
                                          <p:stCondLst>
                                            <p:cond delay="499"/>
                                          </p:stCondLst>
                                        </p:cTn>
                                        <p:tgtEl>
                                          <p:spTgt spid="55"/>
                                        </p:tgtEl>
                                        <p:attrNameLst>
                                          <p:attrName>style.visibility</p:attrName>
                                        </p:attrNameLst>
                                      </p:cBhvr>
                                      <p:to>
                                        <p:strVal val="hidden"/>
                                      </p:to>
                                    </p:set>
                                  </p:childTnLst>
                                </p:cTn>
                              </p:par>
                            </p:childTnLst>
                          </p:cTn>
                        </p:par>
                        <p:par>
                          <p:cTn id="20" fill="hold">
                            <p:stCondLst>
                              <p:cond delay="500"/>
                            </p:stCondLst>
                            <p:childTnLst>
                              <p:par>
                                <p:cTn id="21" presetID="2" presetClass="entr" presetSubtype="8" fill="hold" nodeType="afterEffect">
                                  <p:stCondLst>
                                    <p:cond delay="0"/>
                                  </p:stCondLst>
                                  <p:childTnLst>
                                    <p:set>
                                      <p:cBhvr>
                                        <p:cTn id="22" dur="1" fill="hold">
                                          <p:stCondLst>
                                            <p:cond delay="0"/>
                                          </p:stCondLst>
                                        </p:cTn>
                                        <p:tgtEl>
                                          <p:spTgt spid="52"/>
                                        </p:tgtEl>
                                        <p:attrNameLst>
                                          <p:attrName>style.visibility</p:attrName>
                                        </p:attrNameLst>
                                      </p:cBhvr>
                                      <p:to>
                                        <p:strVal val="visible"/>
                                      </p:to>
                                    </p:set>
                                    <p:anim calcmode="lin" valueType="num">
                                      <p:cBhvr additive="base">
                                        <p:cTn id="23" dur="500" fill="hold"/>
                                        <p:tgtEl>
                                          <p:spTgt spid="52"/>
                                        </p:tgtEl>
                                        <p:attrNameLst>
                                          <p:attrName>ppt_x</p:attrName>
                                        </p:attrNameLst>
                                      </p:cBhvr>
                                      <p:tavLst>
                                        <p:tav tm="0">
                                          <p:val>
                                            <p:strVal val="0-#ppt_w/2"/>
                                          </p:val>
                                        </p:tav>
                                        <p:tav tm="100000">
                                          <p:val>
                                            <p:strVal val="#ppt_x"/>
                                          </p:val>
                                        </p:tav>
                                      </p:tavLst>
                                    </p:anim>
                                    <p:anim calcmode="lin" valueType="num">
                                      <p:cBhvr additive="base">
                                        <p:cTn id="24" dur="500" fill="hold"/>
                                        <p:tgtEl>
                                          <p:spTgt spid="52"/>
                                        </p:tgtEl>
                                        <p:attrNameLst>
                                          <p:attrName>ppt_y</p:attrName>
                                        </p:attrNameLst>
                                      </p:cBhvr>
                                      <p:tavLst>
                                        <p:tav tm="0">
                                          <p:val>
                                            <p:strVal val="#ppt_y"/>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xit" presetSubtype="2" fill="hold" nodeType="clickEffect">
                                  <p:stCondLst>
                                    <p:cond delay="0"/>
                                  </p:stCondLst>
                                  <p:childTnLst>
                                    <p:anim calcmode="lin" valueType="num">
                                      <p:cBhvr additive="base">
                                        <p:cTn id="28" dur="500"/>
                                        <p:tgtEl>
                                          <p:spTgt spid="52"/>
                                        </p:tgtEl>
                                        <p:attrNameLst>
                                          <p:attrName>ppt_x</p:attrName>
                                        </p:attrNameLst>
                                      </p:cBhvr>
                                      <p:tavLst>
                                        <p:tav tm="0">
                                          <p:val>
                                            <p:strVal val="ppt_x"/>
                                          </p:val>
                                        </p:tav>
                                        <p:tav tm="100000">
                                          <p:val>
                                            <p:strVal val="1+ppt_w/2"/>
                                          </p:val>
                                        </p:tav>
                                      </p:tavLst>
                                    </p:anim>
                                    <p:anim calcmode="lin" valueType="num">
                                      <p:cBhvr additive="base">
                                        <p:cTn id="29" dur="500"/>
                                        <p:tgtEl>
                                          <p:spTgt spid="52"/>
                                        </p:tgtEl>
                                        <p:attrNameLst>
                                          <p:attrName>ppt_y</p:attrName>
                                        </p:attrNameLst>
                                      </p:cBhvr>
                                      <p:tavLst>
                                        <p:tav tm="0">
                                          <p:val>
                                            <p:strVal val="ppt_y"/>
                                          </p:val>
                                        </p:tav>
                                        <p:tav tm="100000">
                                          <p:val>
                                            <p:strVal val="ppt_y"/>
                                          </p:val>
                                        </p:tav>
                                      </p:tavLst>
                                    </p:anim>
                                    <p:set>
                                      <p:cBhvr>
                                        <p:cTn id="30" dur="1" fill="hold">
                                          <p:stCondLst>
                                            <p:cond delay="499"/>
                                          </p:stCondLst>
                                        </p:cTn>
                                        <p:tgtEl>
                                          <p:spTgt spid="52"/>
                                        </p:tgtEl>
                                        <p:attrNameLst>
                                          <p:attrName>style.visibility</p:attrName>
                                        </p:attrNameLst>
                                      </p:cBhvr>
                                      <p:to>
                                        <p:strVal val="hidden"/>
                                      </p:to>
                                    </p:set>
                                  </p:childTnLst>
                                </p:cTn>
                              </p:par>
                            </p:childTnLst>
                          </p:cTn>
                        </p:par>
                        <p:par>
                          <p:cTn id="31" fill="hold">
                            <p:stCondLst>
                              <p:cond delay="500"/>
                            </p:stCondLst>
                            <p:childTnLst>
                              <p:par>
                                <p:cTn id="32" presetID="2" presetClass="entr" presetSubtype="8" fill="hold" nodeType="afterEffect">
                                  <p:stCondLst>
                                    <p:cond delay="0"/>
                                  </p:stCondLst>
                                  <p:childTnLst>
                                    <p:set>
                                      <p:cBhvr>
                                        <p:cTn id="33" dur="1" fill="hold">
                                          <p:stCondLst>
                                            <p:cond delay="0"/>
                                          </p:stCondLst>
                                        </p:cTn>
                                        <p:tgtEl>
                                          <p:spTgt spid="57"/>
                                        </p:tgtEl>
                                        <p:attrNameLst>
                                          <p:attrName>style.visibility</p:attrName>
                                        </p:attrNameLst>
                                      </p:cBhvr>
                                      <p:to>
                                        <p:strVal val="visible"/>
                                      </p:to>
                                    </p:set>
                                    <p:anim calcmode="lin" valueType="num">
                                      <p:cBhvr additive="base">
                                        <p:cTn id="34" dur="500" fill="hold"/>
                                        <p:tgtEl>
                                          <p:spTgt spid="57"/>
                                        </p:tgtEl>
                                        <p:attrNameLst>
                                          <p:attrName>ppt_x</p:attrName>
                                        </p:attrNameLst>
                                      </p:cBhvr>
                                      <p:tavLst>
                                        <p:tav tm="0">
                                          <p:val>
                                            <p:strVal val="0-#ppt_w/2"/>
                                          </p:val>
                                        </p:tav>
                                        <p:tav tm="100000">
                                          <p:val>
                                            <p:strVal val="#ppt_x"/>
                                          </p:val>
                                        </p:tav>
                                      </p:tavLst>
                                    </p:anim>
                                    <p:anim calcmode="lin" valueType="num">
                                      <p:cBhvr additive="base">
                                        <p:cTn id="35" dur="500" fill="hold"/>
                                        <p:tgtEl>
                                          <p:spTgt spid="57"/>
                                        </p:tgtEl>
                                        <p:attrNameLst>
                                          <p:attrName>ppt_y</p:attrName>
                                        </p:attrNameLst>
                                      </p:cBhvr>
                                      <p:tavLst>
                                        <p:tav tm="0">
                                          <p:val>
                                            <p:strVal val="#ppt_y"/>
                                          </p:val>
                                        </p:tav>
                                        <p:tav tm="100000">
                                          <p:val>
                                            <p:strVal val="#ppt_y"/>
                                          </p:val>
                                        </p:tav>
                                      </p:tavLst>
                                    </p:anim>
                                  </p:childTnLst>
                                </p:cTn>
                              </p:par>
                            </p:childTnLst>
                          </p:cTn>
                        </p:par>
                      </p:childTnLst>
                    </p:cTn>
                  </p:par>
                </p:childTnLst>
              </p:cTn>
              <p:nextCondLst>
                <p:cond evt="onClick" delay="0">
                  <p:tgtEl>
                    <p:spTgt spid="12"/>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http://e-libra.ru/files/cache1/203849/i_022.jpg">
            <a:hlinkClick r:id="rId2" action="ppaction://hlinksldjump"/>
          </p:cNvPr>
          <p:cNvPicPr>
            <a:picLocks noChangeAspect="1" noChangeArrowheads="1"/>
          </p:cNvPicPr>
          <p:nvPr/>
        </p:nvPicPr>
        <p:blipFill>
          <a:blip r:embed="rId3" cstate="print"/>
          <a:srcRect/>
          <a:stretch>
            <a:fillRect/>
          </a:stretch>
        </p:blipFill>
        <p:spPr bwMode="auto">
          <a:xfrm>
            <a:off x="5508104" y="3429000"/>
            <a:ext cx="2410828" cy="2976331"/>
          </a:xfrm>
          <a:prstGeom prst="rect">
            <a:avLst/>
          </a:prstGeom>
          <a:noFill/>
        </p:spPr>
      </p:pic>
      <p:pic>
        <p:nvPicPr>
          <p:cNvPr id="5" name="Picture 2" descr="http://aria-art.ru/0/O/Oseeva%20V.%20Sinie%20list%27ja%20%28E.%20Karpovich%29/21.jpg">
            <a:hlinkClick r:id="rId2" action="ppaction://hlinksldjump"/>
          </p:cNvPr>
          <p:cNvPicPr>
            <a:picLocks noChangeAspect="1" noChangeArrowheads="1"/>
          </p:cNvPicPr>
          <p:nvPr/>
        </p:nvPicPr>
        <p:blipFill>
          <a:blip r:embed="rId4" cstate="print"/>
          <a:srcRect/>
          <a:stretch>
            <a:fillRect/>
          </a:stretch>
        </p:blipFill>
        <p:spPr bwMode="auto">
          <a:xfrm>
            <a:off x="1259632" y="3717032"/>
            <a:ext cx="2376264" cy="2741153"/>
          </a:xfrm>
          <a:prstGeom prst="rect">
            <a:avLst/>
          </a:prstGeom>
          <a:noFill/>
        </p:spPr>
      </p:pic>
      <p:sp>
        <p:nvSpPr>
          <p:cNvPr id="6" name="Прямоугольник 5"/>
          <p:cNvSpPr/>
          <p:nvPr/>
        </p:nvSpPr>
        <p:spPr>
          <a:xfrm>
            <a:off x="611560" y="836712"/>
            <a:ext cx="3744416" cy="2862322"/>
          </a:xfrm>
          <a:prstGeom prst="rect">
            <a:avLst/>
          </a:prstGeom>
        </p:spPr>
        <p:txBody>
          <a:bodyPr wrap="square">
            <a:spAutoFit/>
          </a:bodyPr>
          <a:lstStyle/>
          <a:p>
            <a:pPr lvl="0" eaLnBrk="0" fontAlgn="base" hangingPunct="0">
              <a:spcBef>
                <a:spcPct val="0"/>
              </a:spcBef>
              <a:spcAft>
                <a:spcPct val="0"/>
              </a:spcAft>
            </a:pPr>
            <a:r>
              <a:rPr lang="ru-RU" sz="900" dirty="0" smtClean="0">
                <a:latin typeface="Arial" charset="0"/>
                <a:cs typeface="Arial" charset="0"/>
              </a:rPr>
              <a:t> </a:t>
            </a:r>
            <a:r>
              <a:rPr lang="ru-RU" dirty="0" smtClean="0">
                <a:latin typeface="Arial" charset="0"/>
                <a:cs typeface="Arial" charset="0"/>
              </a:rPr>
              <a:t>Витя потерял завтрак. На большой перемене все ребята завтракали, а Витя стоял в сторонке.</a:t>
            </a:r>
          </a:p>
          <a:p>
            <a:pPr lvl="0" eaLnBrk="0" fontAlgn="base" hangingPunct="0">
              <a:spcBef>
                <a:spcPct val="0"/>
              </a:spcBef>
              <a:spcAft>
                <a:spcPct val="0"/>
              </a:spcAft>
            </a:pPr>
            <a:r>
              <a:rPr lang="ru-RU" dirty="0" smtClean="0">
                <a:latin typeface="Arial" charset="0"/>
                <a:cs typeface="Arial" charset="0"/>
              </a:rPr>
              <a:t>- Почему ты не ешь? - спросил его Коля.</a:t>
            </a:r>
          </a:p>
          <a:p>
            <a:pPr lvl="0" eaLnBrk="0" fontAlgn="base" hangingPunct="0">
              <a:spcBef>
                <a:spcPct val="0"/>
              </a:spcBef>
              <a:spcAft>
                <a:spcPct val="0"/>
              </a:spcAft>
            </a:pPr>
            <a:r>
              <a:rPr lang="ru-RU" dirty="0" smtClean="0">
                <a:latin typeface="Arial" charset="0"/>
                <a:cs typeface="Arial" charset="0"/>
              </a:rPr>
              <a:t>- Завтрак потерял...</a:t>
            </a:r>
          </a:p>
          <a:p>
            <a:pPr lvl="0" eaLnBrk="0" fontAlgn="base" hangingPunct="0">
              <a:spcBef>
                <a:spcPct val="0"/>
              </a:spcBef>
              <a:spcAft>
                <a:spcPct val="0"/>
              </a:spcAft>
            </a:pPr>
            <a:r>
              <a:rPr lang="ru-RU" dirty="0" smtClean="0">
                <a:latin typeface="Arial" charset="0"/>
                <a:cs typeface="Arial" charset="0"/>
              </a:rPr>
              <a:t>- Плохо, - сказал Коля, откусывая большой кусок белого хлеба. - До обеда далеко ещё!</a:t>
            </a:r>
            <a:endParaRPr lang="ru-RU" dirty="0"/>
          </a:p>
        </p:txBody>
      </p:sp>
      <p:sp>
        <p:nvSpPr>
          <p:cNvPr id="7" name="Прямоугольник 6"/>
          <p:cNvSpPr/>
          <p:nvPr/>
        </p:nvSpPr>
        <p:spPr>
          <a:xfrm>
            <a:off x="4788024" y="332657"/>
            <a:ext cx="3744416" cy="3139321"/>
          </a:xfrm>
          <a:prstGeom prst="rect">
            <a:avLst/>
          </a:prstGeom>
        </p:spPr>
        <p:txBody>
          <a:bodyPr wrap="square">
            <a:spAutoFit/>
          </a:bodyPr>
          <a:lstStyle/>
          <a:p>
            <a:pPr lvl="0" eaLnBrk="0" fontAlgn="base" hangingPunct="0">
              <a:spcBef>
                <a:spcPct val="0"/>
              </a:spcBef>
              <a:spcAft>
                <a:spcPct val="0"/>
              </a:spcAft>
            </a:pPr>
            <a:r>
              <a:rPr lang="ru-RU" dirty="0" smtClean="0">
                <a:latin typeface="Arial" charset="0"/>
                <a:cs typeface="Arial" charset="0"/>
              </a:rPr>
              <a:t>- А ты где его потерял? - спросил Миша.</a:t>
            </a:r>
          </a:p>
          <a:p>
            <a:pPr lvl="0" eaLnBrk="0" fontAlgn="base" hangingPunct="0">
              <a:spcBef>
                <a:spcPct val="0"/>
              </a:spcBef>
              <a:spcAft>
                <a:spcPct val="0"/>
              </a:spcAft>
            </a:pPr>
            <a:r>
              <a:rPr lang="ru-RU" dirty="0" smtClean="0">
                <a:latin typeface="Arial" charset="0"/>
                <a:cs typeface="Arial" charset="0"/>
              </a:rPr>
              <a:t>- Не знаю... - тихо сказал Витя и отвернулся.</a:t>
            </a:r>
          </a:p>
          <a:p>
            <a:pPr lvl="0" eaLnBrk="0" fontAlgn="base" hangingPunct="0">
              <a:spcBef>
                <a:spcPct val="0"/>
              </a:spcBef>
              <a:spcAft>
                <a:spcPct val="0"/>
              </a:spcAft>
            </a:pPr>
            <a:r>
              <a:rPr lang="ru-RU" dirty="0" smtClean="0">
                <a:latin typeface="Arial" charset="0"/>
                <a:cs typeface="Arial" charset="0"/>
              </a:rPr>
              <a:t>- Ты, наверное, в кармане нёс, а надо в сумку класть, - сказал Миша. А Володя ничего не спросил. Он подошёл к Вите, разломил пополам кусок хлеба с маслом и протянул товарищу:</a:t>
            </a:r>
          </a:p>
          <a:p>
            <a:pPr lvl="0" eaLnBrk="0" fontAlgn="base" hangingPunct="0">
              <a:spcBef>
                <a:spcPct val="0"/>
              </a:spcBef>
              <a:spcAft>
                <a:spcPct val="0"/>
              </a:spcAft>
            </a:pPr>
            <a:r>
              <a:rPr lang="ru-RU" dirty="0" smtClean="0">
                <a:latin typeface="Arial" charset="0"/>
                <a:cs typeface="Arial" charset="0"/>
              </a:rPr>
              <a:t>- Бери, ешь!</a:t>
            </a:r>
          </a:p>
        </p:txBody>
      </p:sp>
      <p:sp>
        <p:nvSpPr>
          <p:cNvPr id="8" name="TextBox 7"/>
          <p:cNvSpPr txBox="1"/>
          <p:nvPr/>
        </p:nvSpPr>
        <p:spPr>
          <a:xfrm>
            <a:off x="1259632" y="332656"/>
            <a:ext cx="2448272" cy="461665"/>
          </a:xfrm>
          <a:prstGeom prst="rect">
            <a:avLst/>
          </a:prstGeom>
          <a:noFill/>
        </p:spPr>
        <p:txBody>
          <a:bodyPr wrap="square" rtlCol="0">
            <a:spAutoFit/>
          </a:bodyPr>
          <a:lstStyle/>
          <a:p>
            <a:r>
              <a:rPr lang="ru-RU" sz="2400" b="1" dirty="0" smtClean="0">
                <a:solidFill>
                  <a:srgbClr val="0070C0"/>
                </a:solidFill>
              </a:rPr>
              <a:t>ТРИ ТОВАРИЩА</a:t>
            </a:r>
            <a:endParaRPr lang="ru-RU" sz="2400" b="1" dirty="0">
              <a:solidFill>
                <a:srgbClr val="0070C0"/>
              </a:solidFill>
            </a:endParaRPr>
          </a:p>
        </p:txBody>
      </p:sp>
    </p:spTree>
  </p:cSld>
  <p:clrMapOvr>
    <a:masterClrMapping/>
  </p:clrMapOvr>
  <p:transition advClick="0"/>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539552" y="620688"/>
            <a:ext cx="4104456" cy="4555093"/>
          </a:xfrm>
          <a:prstGeom prst="rect">
            <a:avLst/>
          </a:prstGeom>
        </p:spPr>
        <p:txBody>
          <a:bodyPr wrap="square">
            <a:spAutoFit/>
          </a:bodyPr>
          <a:lstStyle/>
          <a:p>
            <a:r>
              <a:rPr lang="ru-RU" sz="1600" dirty="0" smtClean="0"/>
              <a:t>  У Кати было два зелёных карандаша. А у Лены ни одного. Вот и просит Лена Катю:</a:t>
            </a:r>
          </a:p>
          <a:p>
            <a:r>
              <a:rPr lang="ru-RU" sz="1600" dirty="0" smtClean="0"/>
              <a:t>- Дай мне зелёный карандаш. А Катя и говорит:</a:t>
            </a:r>
          </a:p>
          <a:p>
            <a:r>
              <a:rPr lang="ru-RU" sz="1600" dirty="0" smtClean="0"/>
              <a:t>- Спрошу у мамы.</a:t>
            </a:r>
          </a:p>
          <a:p>
            <a:r>
              <a:rPr lang="ru-RU" sz="1600" dirty="0" smtClean="0"/>
              <a:t>Приходят на другой день обе девочки в школу. Спрашивает Лена:</a:t>
            </a:r>
          </a:p>
          <a:p>
            <a:r>
              <a:rPr lang="ru-RU" sz="1600" dirty="0" smtClean="0"/>
              <a:t>- Позволила мама?</a:t>
            </a:r>
          </a:p>
          <a:p>
            <a:r>
              <a:rPr lang="ru-RU" sz="1600" dirty="0" smtClean="0"/>
              <a:t>А Катя вздохнула и говорит:</a:t>
            </a:r>
          </a:p>
          <a:p>
            <a:r>
              <a:rPr lang="ru-RU" sz="1600" dirty="0" smtClean="0"/>
              <a:t>- Мама-то позволила, а брата я не спросила.</a:t>
            </a:r>
          </a:p>
          <a:p>
            <a:r>
              <a:rPr lang="ru-RU" sz="1600" dirty="0" smtClean="0"/>
              <a:t>- Ну что ж, спроси ещё у брата, - говорит Лена.</a:t>
            </a:r>
          </a:p>
          <a:p>
            <a:r>
              <a:rPr lang="ru-RU" sz="1600" dirty="0" smtClean="0"/>
              <a:t>Приходит Катя на другой день.</a:t>
            </a:r>
          </a:p>
          <a:p>
            <a:r>
              <a:rPr lang="ru-RU" sz="1600" dirty="0" smtClean="0"/>
              <a:t>- Ну что, позволил брат? - спрашивает Лена.</a:t>
            </a:r>
          </a:p>
          <a:p>
            <a:pPr>
              <a:buFontTx/>
              <a:buChar char="-"/>
            </a:pPr>
            <a:r>
              <a:rPr lang="ru-RU" sz="1600" dirty="0" smtClean="0"/>
              <a:t>Брат-то позволил, да я боюсь, сломаешь ты карандаш. </a:t>
            </a:r>
            <a:endParaRPr lang="en-US" sz="1600" dirty="0" smtClean="0"/>
          </a:p>
          <a:p>
            <a:pPr>
              <a:buFontTx/>
              <a:buChar char="-"/>
            </a:pPr>
            <a:r>
              <a:rPr lang="ru-RU" sz="1600" dirty="0" smtClean="0"/>
              <a:t>Я осторожненько, - говорит Лена. </a:t>
            </a:r>
            <a:endParaRPr lang="en-US" sz="1600" dirty="0" smtClean="0"/>
          </a:p>
          <a:p>
            <a:endParaRPr lang="ru-RU" dirty="0"/>
          </a:p>
        </p:txBody>
      </p:sp>
      <p:sp>
        <p:nvSpPr>
          <p:cNvPr id="5" name="TextBox 4"/>
          <p:cNvSpPr txBox="1"/>
          <p:nvPr/>
        </p:nvSpPr>
        <p:spPr>
          <a:xfrm>
            <a:off x="4716016" y="260648"/>
            <a:ext cx="3888432" cy="6309420"/>
          </a:xfrm>
          <a:prstGeom prst="rect">
            <a:avLst/>
          </a:prstGeom>
          <a:noFill/>
        </p:spPr>
        <p:txBody>
          <a:bodyPr wrap="square" rtlCol="0">
            <a:spAutoFit/>
          </a:bodyPr>
          <a:lstStyle/>
          <a:p>
            <a:r>
              <a:rPr lang="ru-RU" sz="1600" dirty="0" smtClean="0"/>
              <a:t>- Смотри, - говорит Катя, - не чини, не нажимай крепко, в рот не бери. Да не рисуй много.</a:t>
            </a:r>
          </a:p>
          <a:p>
            <a:r>
              <a:rPr lang="ru-RU" sz="1600" dirty="0" smtClean="0"/>
              <a:t>- Мне, - говорит Лена, - только листочки на деревьях нарисовать надо да травку зелёную.</a:t>
            </a:r>
          </a:p>
          <a:p>
            <a:r>
              <a:rPr lang="ru-RU" sz="1600" dirty="0" smtClean="0"/>
              <a:t>- Это много, - говорит Катя, а сама брови хмурит. И лицо недовольное сделала.</a:t>
            </a:r>
          </a:p>
          <a:p>
            <a:r>
              <a:rPr lang="ru-RU" sz="1600" dirty="0" smtClean="0"/>
              <a:t>Посмотрела на неё Лена и отошла. Не взяла карандаш. Удивилась Катя, побежала за ней:</a:t>
            </a:r>
          </a:p>
          <a:p>
            <a:r>
              <a:rPr lang="ru-RU" sz="1600" dirty="0" smtClean="0"/>
              <a:t>- Ну, что ж ты? Бери!</a:t>
            </a:r>
          </a:p>
          <a:p>
            <a:r>
              <a:rPr lang="ru-RU" sz="1600" dirty="0" smtClean="0"/>
              <a:t>- Не надо, - отвечает Лена. На уроке учитель спрашивает:</a:t>
            </a:r>
          </a:p>
          <a:p>
            <a:r>
              <a:rPr lang="ru-RU" sz="1600" dirty="0" smtClean="0"/>
              <a:t>- Отчего у тебя, Леночка, листья на деревьях синие?</a:t>
            </a:r>
          </a:p>
          <a:p>
            <a:r>
              <a:rPr lang="ru-RU" sz="1600" dirty="0" smtClean="0"/>
              <a:t>- Карандаша зелёного нет.</a:t>
            </a:r>
          </a:p>
          <a:p>
            <a:r>
              <a:rPr lang="ru-RU" sz="1600" dirty="0" smtClean="0"/>
              <a:t>- А почему же ты у своей подружки не взяла?</a:t>
            </a:r>
          </a:p>
          <a:p>
            <a:r>
              <a:rPr lang="ru-RU" sz="1600" dirty="0" smtClean="0"/>
              <a:t>Молчит Лена. А Катя покраснела как рак и говорит:</a:t>
            </a:r>
          </a:p>
          <a:p>
            <a:r>
              <a:rPr lang="ru-RU" sz="1600" dirty="0" smtClean="0"/>
              <a:t>- Я ей давала, а она не берёт. Посмотрел учитель на обеих:</a:t>
            </a:r>
          </a:p>
          <a:p>
            <a:r>
              <a:rPr lang="ru-RU" sz="1600" dirty="0" smtClean="0"/>
              <a:t>- Надо так давать, чтобы можно было взять.</a:t>
            </a:r>
            <a:endParaRPr lang="ru-RU" sz="1600" dirty="0"/>
          </a:p>
        </p:txBody>
      </p:sp>
      <p:pic>
        <p:nvPicPr>
          <p:cNvPr id="1026" name="Picture 2" descr="http://booksbunker.com/get_binary/507f2dfd67b0c.fb2/i_043.jpg/1">
            <a:hlinkClick r:id="rId2" action="ppaction://hlinksldjump"/>
          </p:cNvPr>
          <p:cNvPicPr>
            <a:picLocks noChangeAspect="1" noChangeArrowheads="1"/>
          </p:cNvPicPr>
          <p:nvPr/>
        </p:nvPicPr>
        <p:blipFill>
          <a:blip r:embed="rId3" cstate="print"/>
          <a:srcRect/>
          <a:stretch>
            <a:fillRect/>
          </a:stretch>
        </p:blipFill>
        <p:spPr bwMode="auto">
          <a:xfrm>
            <a:off x="1619672" y="4793672"/>
            <a:ext cx="1728192" cy="1811721"/>
          </a:xfrm>
          <a:prstGeom prst="rect">
            <a:avLst/>
          </a:prstGeom>
          <a:noFill/>
        </p:spPr>
      </p:pic>
      <p:sp>
        <p:nvSpPr>
          <p:cNvPr id="7" name="TextBox 6"/>
          <p:cNvSpPr txBox="1"/>
          <p:nvPr/>
        </p:nvSpPr>
        <p:spPr>
          <a:xfrm>
            <a:off x="1403648" y="188640"/>
            <a:ext cx="2304256" cy="461665"/>
          </a:xfrm>
          <a:prstGeom prst="rect">
            <a:avLst/>
          </a:prstGeom>
          <a:noFill/>
        </p:spPr>
        <p:txBody>
          <a:bodyPr wrap="square" rtlCol="0">
            <a:spAutoFit/>
          </a:bodyPr>
          <a:lstStyle/>
          <a:p>
            <a:r>
              <a:rPr lang="ru-RU" sz="2400" b="1" dirty="0" smtClean="0">
                <a:solidFill>
                  <a:srgbClr val="0070C0"/>
                </a:solidFill>
              </a:rPr>
              <a:t>СИНИЕ ЛИСТЬЯ</a:t>
            </a:r>
            <a:endParaRPr lang="ru-RU" sz="2400" b="1" dirty="0">
              <a:solidFill>
                <a:srgbClr val="0070C0"/>
              </a:solidFill>
            </a:endParaRPr>
          </a:p>
        </p:txBody>
      </p:sp>
    </p:spTree>
  </p:cSld>
  <p:clrMapOvr>
    <a:masterClrMapping/>
  </p:clrMapOvr>
  <p:transition advClick="0"/>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4788024" y="260648"/>
            <a:ext cx="3816424" cy="5632311"/>
          </a:xfrm>
          <a:prstGeom prst="rect">
            <a:avLst/>
          </a:prstGeom>
        </p:spPr>
        <p:txBody>
          <a:bodyPr wrap="square">
            <a:spAutoFit/>
          </a:bodyPr>
          <a:lstStyle/>
          <a:p>
            <a:pPr lvl="0" eaLnBrk="0" fontAlgn="base" hangingPunct="0">
              <a:spcBef>
                <a:spcPct val="0"/>
              </a:spcBef>
              <a:spcAft>
                <a:spcPct val="0"/>
              </a:spcAft>
            </a:pPr>
            <a:r>
              <a:rPr lang="ru-RU" sz="2000" dirty="0" smtClean="0">
                <a:latin typeface="Arial" charset="0"/>
                <a:cs typeface="Arial" charset="0"/>
              </a:rPr>
              <a:t>Прямо перед ней, прижавшись к забору, сидел маленький взъерошенный котёнок. Он широко раскрывал рот и жалобно мяукал. Неподалёку стояли два мальчика и ждали, что будет. </a:t>
            </a:r>
            <a:endParaRPr lang="ru-RU" sz="4400" dirty="0" smtClean="0">
              <a:latin typeface="Arial" charset="0"/>
              <a:cs typeface="Arial" charset="0"/>
            </a:endParaRPr>
          </a:p>
          <a:p>
            <a:pPr lvl="0" eaLnBrk="0" fontAlgn="base" hangingPunct="0">
              <a:spcBef>
                <a:spcPct val="0"/>
              </a:spcBef>
              <a:spcAft>
                <a:spcPct val="0"/>
              </a:spcAft>
            </a:pPr>
            <a:r>
              <a:rPr lang="en-US" sz="2000" dirty="0" smtClean="0">
                <a:latin typeface="Arial" charset="0"/>
                <a:cs typeface="Arial" charset="0"/>
              </a:rPr>
              <a:t>   </a:t>
            </a:r>
            <a:r>
              <a:rPr lang="ru-RU" sz="2000" dirty="0" smtClean="0">
                <a:latin typeface="Arial" charset="0"/>
                <a:cs typeface="Arial" charset="0"/>
              </a:rPr>
              <a:t>В окно выглянула женщина и поспешно выбежала на крыльцо. Она отогнала собаку и сердито крикнула мальчикам: </a:t>
            </a:r>
          </a:p>
          <a:p>
            <a:pPr lvl="0" eaLnBrk="0" fontAlgn="base" hangingPunct="0">
              <a:spcBef>
                <a:spcPct val="0"/>
              </a:spcBef>
              <a:spcAft>
                <a:spcPct val="0"/>
              </a:spcAft>
            </a:pPr>
            <a:r>
              <a:rPr lang="ru-RU" sz="2000" dirty="0" smtClean="0">
                <a:latin typeface="Arial" charset="0"/>
                <a:cs typeface="Arial" charset="0"/>
              </a:rPr>
              <a:t>- Как вам не стыдно! </a:t>
            </a:r>
          </a:p>
          <a:p>
            <a:pPr lvl="0" eaLnBrk="0" fontAlgn="base" hangingPunct="0">
              <a:spcBef>
                <a:spcPct val="0"/>
              </a:spcBef>
              <a:spcAft>
                <a:spcPct val="0"/>
              </a:spcAft>
            </a:pPr>
            <a:r>
              <a:rPr lang="ru-RU" sz="2000" dirty="0" smtClean="0">
                <a:latin typeface="Arial" charset="0"/>
                <a:cs typeface="Arial" charset="0"/>
              </a:rPr>
              <a:t>- А что стыдно? Мы ничего не делали! - удивились мальчики.</a:t>
            </a:r>
          </a:p>
          <a:p>
            <a:pPr lvl="0" eaLnBrk="0" fontAlgn="base" hangingPunct="0">
              <a:spcBef>
                <a:spcPct val="0"/>
              </a:spcBef>
              <a:spcAft>
                <a:spcPct val="0"/>
              </a:spcAft>
            </a:pPr>
            <a:r>
              <a:rPr lang="ru-RU" sz="2000" dirty="0" smtClean="0">
                <a:latin typeface="Arial" charset="0"/>
                <a:cs typeface="Arial" charset="0"/>
              </a:rPr>
              <a:t> - Вот это и плохо! - гневно ответила женщина.</a:t>
            </a:r>
            <a:endParaRPr lang="ru-RU" sz="2000" dirty="0">
              <a:latin typeface="Arial" charset="0"/>
              <a:cs typeface="Arial" charset="0"/>
            </a:endParaRPr>
          </a:p>
        </p:txBody>
      </p:sp>
      <p:pic>
        <p:nvPicPr>
          <p:cNvPr id="5" name="Picture 3" descr="http://ped-kopilka.ru/images/2%28106%29.jpg">
            <a:hlinkClick r:id="rId2" action="ppaction://hlinksldjump"/>
          </p:cNvPr>
          <p:cNvPicPr>
            <a:picLocks noChangeAspect="1" noChangeArrowheads="1"/>
          </p:cNvPicPr>
          <p:nvPr/>
        </p:nvPicPr>
        <p:blipFill>
          <a:blip r:embed="rId3" cstate="print"/>
          <a:srcRect/>
          <a:stretch>
            <a:fillRect/>
          </a:stretch>
        </p:blipFill>
        <p:spPr bwMode="auto">
          <a:xfrm>
            <a:off x="467544" y="2204864"/>
            <a:ext cx="3816424" cy="3384376"/>
          </a:xfrm>
          <a:prstGeom prst="rect">
            <a:avLst/>
          </a:prstGeom>
          <a:noFill/>
        </p:spPr>
      </p:pic>
      <p:sp>
        <p:nvSpPr>
          <p:cNvPr id="6" name="TextBox 5"/>
          <p:cNvSpPr txBox="1"/>
          <p:nvPr/>
        </p:nvSpPr>
        <p:spPr>
          <a:xfrm>
            <a:off x="1691680" y="404664"/>
            <a:ext cx="1728192" cy="646331"/>
          </a:xfrm>
          <a:prstGeom prst="rect">
            <a:avLst/>
          </a:prstGeom>
          <a:noFill/>
        </p:spPr>
        <p:txBody>
          <a:bodyPr wrap="square" rtlCol="0">
            <a:spAutoFit/>
          </a:bodyPr>
          <a:lstStyle/>
          <a:p>
            <a:r>
              <a:rPr lang="ru-RU" sz="3600" b="1" dirty="0" smtClean="0">
                <a:solidFill>
                  <a:srgbClr val="0070C0"/>
                </a:solidFill>
              </a:rPr>
              <a:t>ПЛОХО</a:t>
            </a:r>
            <a:endParaRPr lang="ru-RU" sz="3600" b="1" dirty="0">
              <a:solidFill>
                <a:srgbClr val="0070C0"/>
              </a:solidFill>
            </a:endParaRPr>
          </a:p>
        </p:txBody>
      </p:sp>
      <p:sp>
        <p:nvSpPr>
          <p:cNvPr id="7" name="TextBox 6"/>
          <p:cNvSpPr txBox="1"/>
          <p:nvPr/>
        </p:nvSpPr>
        <p:spPr>
          <a:xfrm>
            <a:off x="539552" y="1196752"/>
            <a:ext cx="3744416" cy="707886"/>
          </a:xfrm>
          <a:prstGeom prst="rect">
            <a:avLst/>
          </a:prstGeom>
          <a:noFill/>
        </p:spPr>
        <p:txBody>
          <a:bodyPr wrap="square" rtlCol="0">
            <a:spAutoFit/>
          </a:bodyPr>
          <a:lstStyle/>
          <a:p>
            <a:r>
              <a:rPr lang="ru-RU" sz="2000" dirty="0" smtClean="0">
                <a:latin typeface="Arial" charset="0"/>
                <a:cs typeface="Arial" charset="0"/>
              </a:rPr>
              <a:t>   Собака яростно лаяла, припадая на передние лапы. </a:t>
            </a:r>
            <a:endParaRPr lang="ru-RU" sz="2000" dirty="0"/>
          </a:p>
        </p:txBody>
      </p:sp>
    </p:spTree>
  </p:cSld>
  <p:clrMapOvr>
    <a:masterClrMapping/>
  </p:clrMapOvr>
  <p:transition advClick="0"/>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4716016" y="260648"/>
            <a:ext cx="3888432" cy="6247864"/>
          </a:xfrm>
          <a:prstGeom prst="rect">
            <a:avLst/>
          </a:prstGeom>
        </p:spPr>
        <p:txBody>
          <a:bodyPr wrap="square">
            <a:spAutoFit/>
          </a:bodyPr>
          <a:lstStyle/>
          <a:p>
            <a:r>
              <a:rPr lang="ru-RU" sz="2000" dirty="0" smtClean="0"/>
              <a:t> - Сними свой плащ, мы накроемся вместе! - крикнула на бегу Таня.</a:t>
            </a:r>
          </a:p>
          <a:p>
            <a:r>
              <a:rPr lang="ru-RU" sz="2000" dirty="0" smtClean="0"/>
              <a:t>- Я не могу, я промокну! - нагнув голову с капюшоном, ответила ей Маша.</a:t>
            </a:r>
          </a:p>
          <a:p>
            <a:r>
              <a:rPr lang="ru-RU" sz="2000" dirty="0" smtClean="0"/>
              <a:t>В школе учительница сказала:</a:t>
            </a:r>
          </a:p>
          <a:p>
            <a:r>
              <a:rPr lang="ru-RU" sz="2000" dirty="0" smtClean="0"/>
              <a:t>- Как странно, у Маши платье сухое, а у тебя, Таня, совершенно мокрое. Как же это случилось? Ведь вы же шли вместе?</a:t>
            </a:r>
          </a:p>
          <a:p>
            <a:r>
              <a:rPr lang="ru-RU" sz="2000" dirty="0" smtClean="0"/>
              <a:t>- У Маши был плащ, а я шла в одном платье, - сказала Таня.</a:t>
            </a:r>
          </a:p>
          <a:p>
            <a:r>
              <a:rPr lang="ru-RU" sz="2000" dirty="0" smtClean="0"/>
              <a:t>- Так вы могли бы укрыться одним плащом, - сказала учительница и, взглянув на Машу, покачала головой. - Видно, ваша дружба до первого дождя!</a:t>
            </a:r>
          </a:p>
          <a:p>
            <a:r>
              <a:rPr lang="ru-RU" sz="2000" dirty="0" smtClean="0"/>
              <a:t>Обе девочки густо покраснели: Маша за Таню, а Таня за себя.</a:t>
            </a:r>
            <a:endParaRPr lang="ru-RU" sz="2000" dirty="0"/>
          </a:p>
        </p:txBody>
      </p:sp>
      <p:sp>
        <p:nvSpPr>
          <p:cNvPr id="5" name="TextBox 4"/>
          <p:cNvSpPr txBox="1"/>
          <p:nvPr/>
        </p:nvSpPr>
        <p:spPr>
          <a:xfrm>
            <a:off x="611560" y="764704"/>
            <a:ext cx="3744416" cy="2308324"/>
          </a:xfrm>
          <a:prstGeom prst="rect">
            <a:avLst/>
          </a:prstGeom>
          <a:noFill/>
        </p:spPr>
        <p:txBody>
          <a:bodyPr wrap="square" rtlCol="0">
            <a:spAutoFit/>
          </a:bodyPr>
          <a:lstStyle/>
          <a:p>
            <a:r>
              <a:rPr lang="ru-RU" dirty="0" smtClean="0"/>
              <a:t>Таня и Маша были очень дружны и всегда ходили в школу вместе. То Маша заходила за Таней, то Таня - за Машей.</a:t>
            </a:r>
          </a:p>
          <a:p>
            <a:r>
              <a:rPr lang="ru-RU" dirty="0" smtClean="0"/>
              <a:t>Один раз, когда девочки шли по улице, начался сильный дождь. Маша была в плаще, а Таня - в одном платье. Девочки побежали.</a:t>
            </a:r>
          </a:p>
        </p:txBody>
      </p:sp>
      <p:pic>
        <p:nvPicPr>
          <p:cNvPr id="6" name="Picture 4" descr="http://images.mreadz.net/104/103057/37.jpg">
            <a:hlinkClick r:id="rId2" action="ppaction://hlinksldjump"/>
          </p:cNvPr>
          <p:cNvPicPr>
            <a:picLocks noChangeAspect="1" noChangeArrowheads="1"/>
          </p:cNvPicPr>
          <p:nvPr/>
        </p:nvPicPr>
        <p:blipFill>
          <a:blip r:embed="rId3" cstate="print"/>
          <a:srcRect/>
          <a:stretch>
            <a:fillRect/>
          </a:stretch>
        </p:blipFill>
        <p:spPr bwMode="auto">
          <a:xfrm>
            <a:off x="1115616" y="3140968"/>
            <a:ext cx="2592288" cy="3404506"/>
          </a:xfrm>
          <a:prstGeom prst="rect">
            <a:avLst/>
          </a:prstGeom>
          <a:noFill/>
        </p:spPr>
      </p:pic>
      <p:sp>
        <p:nvSpPr>
          <p:cNvPr id="7" name="TextBox 6"/>
          <p:cNvSpPr txBox="1"/>
          <p:nvPr/>
        </p:nvSpPr>
        <p:spPr>
          <a:xfrm>
            <a:off x="971600" y="188640"/>
            <a:ext cx="3024336" cy="461665"/>
          </a:xfrm>
          <a:prstGeom prst="rect">
            <a:avLst/>
          </a:prstGeom>
          <a:noFill/>
        </p:spPr>
        <p:txBody>
          <a:bodyPr wrap="square" rtlCol="0">
            <a:spAutoFit/>
          </a:bodyPr>
          <a:lstStyle/>
          <a:p>
            <a:r>
              <a:rPr lang="ru-RU" sz="2400" b="1" dirty="0" smtClean="0">
                <a:solidFill>
                  <a:srgbClr val="0070C0"/>
                </a:solidFill>
              </a:rPr>
              <a:t>ДО ПЕРВОГО ДОЖДЯ</a:t>
            </a:r>
            <a:endParaRPr lang="ru-RU" sz="2400" b="1" dirty="0">
              <a:solidFill>
                <a:srgbClr val="0070C0"/>
              </a:solidFill>
            </a:endParaRPr>
          </a:p>
        </p:txBody>
      </p:sp>
    </p:spTree>
  </p:cSld>
  <p:clrMapOvr>
    <a:masterClrMapping/>
  </p:clrMapOvr>
  <p:transition advClick="0"/>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4644008" y="332656"/>
            <a:ext cx="4032448" cy="4278094"/>
          </a:xfrm>
          <a:prstGeom prst="rect">
            <a:avLst/>
          </a:prstGeom>
        </p:spPr>
        <p:txBody>
          <a:bodyPr wrap="square">
            <a:spAutoFit/>
          </a:bodyPr>
          <a:lstStyle/>
          <a:p>
            <a:r>
              <a:rPr lang="ru-RU" sz="1600" dirty="0" smtClean="0"/>
              <a:t> - Что ж сказать? - говорит женщина. - Ничего в нём особенного нету.</a:t>
            </a:r>
          </a:p>
          <a:p>
            <a:r>
              <a:rPr lang="ru-RU" sz="1600" dirty="0" smtClean="0"/>
              <a:t>Вот набрали женщины полные вёдра и пошли. А старичок - за ними. Идут женщины, останавливаются. Болят руки, плещется вода, ломит спину.</a:t>
            </a:r>
          </a:p>
          <a:p>
            <a:r>
              <a:rPr lang="ru-RU" sz="1600" dirty="0" smtClean="0"/>
              <a:t>Вдруг навстречу три мальчика выбегают.</a:t>
            </a:r>
          </a:p>
          <a:p>
            <a:r>
              <a:rPr lang="ru-RU" sz="1600" dirty="0" smtClean="0"/>
              <a:t>Один через голову кувыркается, колесом ходит - любуются им женщины.</a:t>
            </a:r>
          </a:p>
          <a:p>
            <a:r>
              <a:rPr lang="ru-RU" sz="1600" dirty="0" smtClean="0"/>
              <a:t>Другой песню поёт, соловьём заливается - заслушались его женщины.</a:t>
            </a:r>
          </a:p>
          <a:p>
            <a:r>
              <a:rPr lang="ru-RU" sz="1600" dirty="0" smtClean="0"/>
              <a:t>А третий к матери подбежал, взял у неё вёдра тяжёлые и потащил их.</a:t>
            </a:r>
          </a:p>
          <a:p>
            <a:r>
              <a:rPr lang="ru-RU" sz="1600" dirty="0" smtClean="0"/>
              <a:t>Спрашивают женщины старичка:</a:t>
            </a:r>
          </a:p>
          <a:p>
            <a:r>
              <a:rPr lang="ru-RU" sz="1600" dirty="0" smtClean="0"/>
              <a:t>- Ну что? Каковы наши сыновья?</a:t>
            </a:r>
          </a:p>
          <a:p>
            <a:r>
              <a:rPr lang="ru-RU" sz="1600" dirty="0" smtClean="0"/>
              <a:t>- А где же они? - отвечает старик. - Я только одного сына вижу!</a:t>
            </a:r>
            <a:endParaRPr lang="ru-RU" sz="1600" dirty="0"/>
          </a:p>
        </p:txBody>
      </p:sp>
      <p:sp>
        <p:nvSpPr>
          <p:cNvPr id="5" name="TextBox 4"/>
          <p:cNvSpPr txBox="1"/>
          <p:nvPr/>
        </p:nvSpPr>
        <p:spPr>
          <a:xfrm>
            <a:off x="539552" y="692696"/>
            <a:ext cx="3888432" cy="3046988"/>
          </a:xfrm>
          <a:prstGeom prst="rect">
            <a:avLst/>
          </a:prstGeom>
          <a:noFill/>
        </p:spPr>
        <p:txBody>
          <a:bodyPr wrap="square" rtlCol="0">
            <a:spAutoFit/>
          </a:bodyPr>
          <a:lstStyle/>
          <a:p>
            <a:r>
              <a:rPr lang="ru-RU" sz="1600" dirty="0" smtClean="0"/>
              <a:t>Две женщины брали воду из колодца. Подошла к ним третья. И старенький старичок на камушек отдохнуть присел.</a:t>
            </a:r>
          </a:p>
          <a:p>
            <a:r>
              <a:rPr lang="ru-RU" sz="1600" dirty="0" smtClean="0"/>
              <a:t>Вот говорит одна женщина другой:</a:t>
            </a:r>
          </a:p>
          <a:p>
            <a:r>
              <a:rPr lang="ru-RU" sz="1600" dirty="0" smtClean="0"/>
              <a:t>- Мой сынок ловок да силен, никто с ним не сладит.</a:t>
            </a:r>
          </a:p>
          <a:p>
            <a:r>
              <a:rPr lang="ru-RU" sz="1600" dirty="0" smtClean="0"/>
              <a:t>- А мой поёт, как соловей. Ни у кого голоса такого нет, - говорит другая. А третья молчит.</a:t>
            </a:r>
          </a:p>
          <a:p>
            <a:r>
              <a:rPr lang="ru-RU" sz="1600" dirty="0" smtClean="0"/>
              <a:t>- Что же ты про своего сына не скажешь? - спрашивают её соседки.</a:t>
            </a:r>
          </a:p>
          <a:p>
            <a:r>
              <a:rPr lang="ru-RU" sz="1600" dirty="0" smtClean="0"/>
              <a:t> </a:t>
            </a:r>
          </a:p>
        </p:txBody>
      </p:sp>
      <p:pic>
        <p:nvPicPr>
          <p:cNvPr id="6" name="Picture 4" descr="http://pro-razvitie.ru/upload/blogs/bf13fcda773c8f255d37cd6f7156e63d.jpg">
            <a:hlinkClick r:id="rId2" action="ppaction://hlinksldjump"/>
          </p:cNvPr>
          <p:cNvPicPr>
            <a:picLocks noChangeAspect="1" noChangeArrowheads="1"/>
          </p:cNvPicPr>
          <p:nvPr/>
        </p:nvPicPr>
        <p:blipFill>
          <a:blip r:embed="rId3" cstate="print"/>
          <a:srcRect/>
          <a:stretch>
            <a:fillRect/>
          </a:stretch>
        </p:blipFill>
        <p:spPr bwMode="auto">
          <a:xfrm>
            <a:off x="467544" y="3573016"/>
            <a:ext cx="3900432" cy="2808312"/>
          </a:xfrm>
          <a:prstGeom prst="rect">
            <a:avLst/>
          </a:prstGeom>
          <a:noFill/>
        </p:spPr>
      </p:pic>
      <p:pic>
        <p:nvPicPr>
          <p:cNvPr id="7" name="Picture 2" descr="http://fs00.infourok.ru/images/doc/307/306844/2/img6.jpg">
            <a:hlinkClick r:id="rId2" action="ppaction://hlinksldjump"/>
          </p:cNvPr>
          <p:cNvPicPr>
            <a:picLocks noChangeAspect="1" noChangeArrowheads="1"/>
          </p:cNvPicPr>
          <p:nvPr/>
        </p:nvPicPr>
        <p:blipFill>
          <a:blip r:embed="rId4" cstate="print"/>
          <a:srcRect l="13816" t="6264" r="11184" b="6894"/>
          <a:stretch>
            <a:fillRect/>
          </a:stretch>
        </p:blipFill>
        <p:spPr bwMode="auto">
          <a:xfrm>
            <a:off x="5652120" y="4509120"/>
            <a:ext cx="2376264" cy="2063597"/>
          </a:xfrm>
          <a:prstGeom prst="rect">
            <a:avLst/>
          </a:prstGeom>
          <a:noFill/>
        </p:spPr>
      </p:pic>
      <p:sp>
        <p:nvSpPr>
          <p:cNvPr id="8" name="TextBox 7"/>
          <p:cNvSpPr txBox="1"/>
          <p:nvPr/>
        </p:nvSpPr>
        <p:spPr>
          <a:xfrm>
            <a:off x="1619672" y="188640"/>
            <a:ext cx="1656184" cy="461665"/>
          </a:xfrm>
          <a:prstGeom prst="rect">
            <a:avLst/>
          </a:prstGeom>
          <a:noFill/>
        </p:spPr>
        <p:txBody>
          <a:bodyPr wrap="square" rtlCol="0">
            <a:spAutoFit/>
          </a:bodyPr>
          <a:lstStyle/>
          <a:p>
            <a:r>
              <a:rPr lang="ru-RU" sz="2400" b="1" dirty="0" smtClean="0">
                <a:solidFill>
                  <a:srgbClr val="0070C0"/>
                </a:solidFill>
              </a:rPr>
              <a:t>СЫНОВЬЯ</a:t>
            </a:r>
            <a:endParaRPr lang="ru-RU" sz="2400" b="1" dirty="0">
              <a:solidFill>
                <a:srgbClr val="0070C0"/>
              </a:solidFill>
            </a:endParaRPr>
          </a:p>
        </p:txBody>
      </p:sp>
    </p:spTree>
  </p:cSld>
  <p:clrMapOvr>
    <a:masterClrMapping/>
  </p:clrMapOvr>
  <p:transition advClick="0"/>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393</TotalTime>
  <Words>2154</Words>
  <Application>Microsoft Office PowerPoint</Application>
  <PresentationFormat>Экран (4:3)</PresentationFormat>
  <Paragraphs>183</Paragraphs>
  <Slides>17</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17</vt:i4>
      </vt:variant>
    </vt:vector>
  </HeadingPairs>
  <TitlesOfParts>
    <vt:vector size="18" baseType="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Артем</dc:creator>
  <cp:lastModifiedBy>Админ</cp:lastModifiedBy>
  <cp:revision>43</cp:revision>
  <dcterms:created xsi:type="dcterms:W3CDTF">2016-03-07T06:31:06Z</dcterms:created>
  <dcterms:modified xsi:type="dcterms:W3CDTF">2020-04-22T19:38:52Z</dcterms:modified>
</cp:coreProperties>
</file>